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2"/>
  </p:notesMasterIdLst>
  <p:sldIdLst>
    <p:sldId id="256" r:id="rId2"/>
    <p:sldId id="257" r:id="rId3"/>
    <p:sldId id="258" r:id="rId4"/>
    <p:sldId id="259" r:id="rId5"/>
    <p:sldId id="481" r:id="rId6"/>
    <p:sldId id="482" r:id="rId7"/>
    <p:sldId id="483" r:id="rId8"/>
    <p:sldId id="484" r:id="rId9"/>
    <p:sldId id="485" r:id="rId10"/>
    <p:sldId id="486" r:id="rId11"/>
    <p:sldId id="487" r:id="rId12"/>
    <p:sldId id="488" r:id="rId13"/>
    <p:sldId id="260" r:id="rId14"/>
    <p:sldId id="261" r:id="rId15"/>
    <p:sldId id="262" r:id="rId16"/>
    <p:sldId id="263" r:id="rId17"/>
    <p:sldId id="264" r:id="rId18"/>
    <p:sldId id="284" r:id="rId19"/>
    <p:sldId id="285" r:id="rId20"/>
    <p:sldId id="330" r:id="rId21"/>
    <p:sldId id="331" r:id="rId22"/>
    <p:sldId id="332" r:id="rId23"/>
    <p:sldId id="344" r:id="rId24"/>
    <p:sldId id="364" r:id="rId25"/>
    <p:sldId id="365" r:id="rId26"/>
    <p:sldId id="366" r:id="rId27"/>
    <p:sldId id="367" r:id="rId28"/>
    <p:sldId id="368" r:id="rId29"/>
    <p:sldId id="369" r:id="rId30"/>
    <p:sldId id="370" r:id="rId31"/>
    <p:sldId id="371" r:id="rId32"/>
    <p:sldId id="372" r:id="rId33"/>
    <p:sldId id="373" r:id="rId34"/>
    <p:sldId id="374" r:id="rId35"/>
    <p:sldId id="375" r:id="rId36"/>
    <p:sldId id="376" r:id="rId37"/>
    <p:sldId id="377" r:id="rId38"/>
    <p:sldId id="378" r:id="rId39"/>
    <p:sldId id="379" r:id="rId40"/>
    <p:sldId id="380" r:id="rId41"/>
    <p:sldId id="381" r:id="rId42"/>
    <p:sldId id="382" r:id="rId43"/>
    <p:sldId id="383" r:id="rId44"/>
    <p:sldId id="384" r:id="rId45"/>
    <p:sldId id="385" r:id="rId46"/>
    <p:sldId id="386" r:id="rId47"/>
    <p:sldId id="387" r:id="rId48"/>
    <p:sldId id="388" r:id="rId49"/>
    <p:sldId id="389" r:id="rId50"/>
    <p:sldId id="390" r:id="rId51"/>
    <p:sldId id="391" r:id="rId52"/>
    <p:sldId id="392" r:id="rId53"/>
    <p:sldId id="393" r:id="rId54"/>
    <p:sldId id="394" r:id="rId55"/>
    <p:sldId id="395" r:id="rId56"/>
    <p:sldId id="396" r:id="rId57"/>
    <p:sldId id="397" r:id="rId58"/>
    <p:sldId id="398" r:id="rId59"/>
    <p:sldId id="399" r:id="rId60"/>
    <p:sldId id="400" r:id="rId61"/>
    <p:sldId id="401" r:id="rId62"/>
    <p:sldId id="402" r:id="rId63"/>
    <p:sldId id="403" r:id="rId64"/>
    <p:sldId id="404" r:id="rId65"/>
    <p:sldId id="405" r:id="rId66"/>
    <p:sldId id="406" r:id="rId67"/>
    <p:sldId id="407" r:id="rId68"/>
    <p:sldId id="408" r:id="rId69"/>
    <p:sldId id="409" r:id="rId70"/>
    <p:sldId id="410" r:id="rId71"/>
    <p:sldId id="411" r:id="rId72"/>
    <p:sldId id="412" r:id="rId73"/>
    <p:sldId id="413" r:id="rId74"/>
    <p:sldId id="414" r:id="rId75"/>
    <p:sldId id="415" r:id="rId76"/>
    <p:sldId id="416" r:id="rId77"/>
    <p:sldId id="417" r:id="rId78"/>
    <p:sldId id="418" r:id="rId79"/>
    <p:sldId id="419" r:id="rId80"/>
    <p:sldId id="420" r:id="rId81"/>
    <p:sldId id="421" r:id="rId82"/>
    <p:sldId id="422" r:id="rId83"/>
    <p:sldId id="423" r:id="rId84"/>
    <p:sldId id="424" r:id="rId85"/>
    <p:sldId id="425" r:id="rId86"/>
    <p:sldId id="426" r:id="rId87"/>
    <p:sldId id="427" r:id="rId88"/>
    <p:sldId id="428" r:id="rId89"/>
    <p:sldId id="429" r:id="rId90"/>
    <p:sldId id="430" r:id="rId91"/>
    <p:sldId id="431" r:id="rId92"/>
    <p:sldId id="432" r:id="rId93"/>
    <p:sldId id="433" r:id="rId94"/>
    <p:sldId id="434" r:id="rId95"/>
    <p:sldId id="435" r:id="rId96"/>
    <p:sldId id="436" r:id="rId97"/>
    <p:sldId id="437" r:id="rId98"/>
    <p:sldId id="438" r:id="rId99"/>
    <p:sldId id="439" r:id="rId100"/>
    <p:sldId id="440" r:id="rId101"/>
    <p:sldId id="441" r:id="rId102"/>
    <p:sldId id="442" r:id="rId103"/>
    <p:sldId id="443" r:id="rId104"/>
    <p:sldId id="444" r:id="rId105"/>
    <p:sldId id="445" r:id="rId106"/>
    <p:sldId id="446" r:id="rId107"/>
    <p:sldId id="447" r:id="rId108"/>
    <p:sldId id="448" r:id="rId109"/>
    <p:sldId id="449" r:id="rId110"/>
    <p:sldId id="450" r:id="rId111"/>
    <p:sldId id="451" r:id="rId112"/>
    <p:sldId id="452" r:id="rId113"/>
    <p:sldId id="453" r:id="rId114"/>
    <p:sldId id="454" r:id="rId115"/>
    <p:sldId id="455" r:id="rId116"/>
    <p:sldId id="456" r:id="rId117"/>
    <p:sldId id="457" r:id="rId118"/>
    <p:sldId id="459" r:id="rId119"/>
    <p:sldId id="460" r:id="rId120"/>
    <p:sldId id="461" r:id="rId121"/>
    <p:sldId id="462" r:id="rId122"/>
    <p:sldId id="463" r:id="rId123"/>
    <p:sldId id="464" r:id="rId124"/>
    <p:sldId id="465" r:id="rId125"/>
    <p:sldId id="466" r:id="rId126"/>
    <p:sldId id="467" r:id="rId127"/>
    <p:sldId id="468" r:id="rId128"/>
    <p:sldId id="469" r:id="rId129"/>
    <p:sldId id="470" r:id="rId130"/>
    <p:sldId id="471" r:id="rId131"/>
  </p:sldIdLst>
  <p:sldSz cx="9144000" cy="6858000" type="screen4x3"/>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33">
          <p15:clr>
            <a:srgbClr val="000000"/>
          </p15:clr>
        </p15:guide>
        <p15:guide id="2" pos="1216">
          <p15:clr>
            <a:srgbClr val="000000"/>
          </p15:clr>
        </p15:guide>
      </p15:sldGuideLst>
    </p:ext>
    <p:ext uri="{2D200454-40CA-4A62-9FC3-DE9A4176ACB9}">
      <p15:notesGuideLst xmlns:p15="http://schemas.microsoft.com/office/powerpoint/2012/main">
        <p15:guide id="1" orient="horz" pos="3024">
          <p15:clr>
            <a:srgbClr val="000000"/>
          </p15:clr>
        </p15:guide>
        <p15:guide id="2" pos="2304">
          <p15:clr>
            <a:srgbClr val="000000"/>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6" roundtripDataSignature="AMtx7mjKP75zIfVhYICo84X/LJS0V7bwD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920A283-D9CA-4DC6-B0E6-1876EFD88418}">
  <a:tblStyle styleId="{1920A283-D9CA-4DC6-B0E6-1876EFD8841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72"/>
      </p:cViewPr>
      <p:guideLst>
        <p:guide orient="horz" pos="833"/>
        <p:guide pos="1216"/>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309"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310"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306" Type="http://customschemas.google.com/relationships/presentationmetadata" Target="metadata"/><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30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308"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8650" cy="481013"/>
          </a:xfrm>
          <a:prstGeom prst="rect">
            <a:avLst/>
          </a:prstGeom>
          <a:noFill/>
          <a:ln>
            <a:noFill/>
          </a:ln>
        </p:spPr>
        <p:txBody>
          <a:bodyPr spcFirstLastPara="1" wrap="square" lIns="96725" tIns="48350" rIns="96725" bIns="48350" anchor="t"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4146550" y="0"/>
            <a:ext cx="3168650" cy="481013"/>
          </a:xfrm>
          <a:prstGeom prst="rect">
            <a:avLst/>
          </a:prstGeom>
          <a:noFill/>
          <a:ln>
            <a:noFill/>
          </a:ln>
        </p:spPr>
        <p:txBody>
          <a:bodyPr spcFirstLastPara="1" wrap="square" lIns="96725" tIns="48350" rIns="96725" bIns="48350" anchor="t"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74725" y="4562475"/>
            <a:ext cx="5365750" cy="4318000"/>
          </a:xfrm>
          <a:prstGeom prst="rect">
            <a:avLst/>
          </a:prstGeom>
          <a:noFill/>
          <a:ln>
            <a:noFill/>
          </a:ln>
        </p:spPr>
        <p:txBody>
          <a:bodyPr spcFirstLastPara="1" wrap="square" lIns="96725" tIns="48350" rIns="96725" bIns="4835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20188"/>
            <a:ext cx="3168650" cy="481012"/>
          </a:xfrm>
          <a:prstGeom prst="rect">
            <a:avLst/>
          </a:prstGeom>
          <a:noFill/>
          <a:ln>
            <a:noFill/>
          </a:ln>
        </p:spPr>
        <p:txBody>
          <a:bodyPr spcFirstLastPara="1" wrap="square" lIns="96725" tIns="48350" rIns="96725" bIns="48350" anchor="b"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146550" y="9120188"/>
            <a:ext cx="3168650" cy="481012"/>
          </a:xfrm>
          <a:prstGeom prst="rect">
            <a:avLst/>
          </a:prstGeom>
          <a:noFill/>
          <a:ln>
            <a:noFill/>
          </a:ln>
        </p:spPr>
        <p:txBody>
          <a:bodyPr spcFirstLastPara="1" wrap="square" lIns="96725" tIns="48350" rIns="96725" bIns="483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chemeClr val="dk1"/>
                </a:solidFill>
                <a:latin typeface="Times New Roman"/>
                <a:ea typeface="Times New Roman"/>
                <a:cs typeface="Times New Roman"/>
                <a:sym typeface="Times New Roman"/>
              </a:rPr>
              <a:t>‹#›</a:t>
            </a:fld>
            <a:endParaRPr sz="1300" b="0" i="0" u="none" strike="noStrike" cap="none">
              <a:solidFill>
                <a:schemeClr val="dk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72" name="Google Shape;72;p1: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888239f7437e39c_16: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02" name="Google Shape;102;g888239f7437e39c_16: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11367521805_0_291: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153" name="Google Shape;1153;g11367521805_0_291: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11367521805_0_294: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158" name="Google Shape;1158;g11367521805_0_294: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11367521805_0_297: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166" name="Google Shape;1166;g11367521805_0_297: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11367521805_0_300: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172" name="Google Shape;1172;g11367521805_0_300: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11367521805_0_303: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177" name="Google Shape;1177;g11367521805_0_303: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1367521805_0_306: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186" name="Google Shape;1186;g11367521805_0_306: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1367521805_0_309: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191" name="Google Shape;1191;g11367521805_0_309: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1367521805_0_312: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197" name="Google Shape;1197;g11367521805_0_312: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1367521805_0_315: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204" name="Google Shape;1204;g11367521805_0_315: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11367521805_0_318: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209" name="Google Shape;1209;g11367521805_0_318: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88239f7437e39c_20: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07" name="Google Shape;107;g888239f7437e39c_20: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11367521805_0_321: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214" name="Google Shape;1214;g11367521805_0_321: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11367521805_0_324: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222" name="Google Shape;1222;g11367521805_0_324: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11367521805_0_327: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229" name="Google Shape;1229;g11367521805_0_327: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11367521805_0_330: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235" name="Google Shape;1235;g11367521805_0_330: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11367521805_0_333: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240" name="Google Shape;1240;g11367521805_0_333: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11367521805_0_336: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245" name="Google Shape;1245;g11367521805_0_336: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11367521805_0_339: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250" name="Google Shape;1250;g11367521805_0_339: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11367521805_0_342: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255" name="Google Shape;1255;g11367521805_0_342: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11367521805_0_348: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267" name="Google Shape;1267;g11367521805_0_348: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11367521805_0_351: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274" name="Google Shape;1274;g11367521805_0_351: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888239f7437e39c_24: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12" name="Google Shape;112;g888239f7437e39c_24: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11367521805_0_354: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279" name="Google Shape;1279;g11367521805_0_354: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11367521805_0_357: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284" name="Google Shape;1284;g11367521805_0_357: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11367521805_0_360: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290" name="Google Shape;1290;g11367521805_0_360: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11367521805_0_363: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295" name="Google Shape;1295;g11367521805_0_363: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11367521805_0_366: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300" name="Google Shape;1300;g11367521805_0_366: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11367521805_0_369: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307" name="Google Shape;1307;g11367521805_0_369: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11367521805_0_372: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314" name="Google Shape;1314;g11367521805_0_372: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11367521805_0_375: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319" name="Google Shape;1319;g11367521805_0_375: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11367521805_0_378: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324" name="Google Shape;1324;g11367521805_0_378: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11367521805_0_381: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329" name="Google Shape;1329;g11367521805_0_381: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132eb304dd_0_617: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97" name="Google Shape;97;g1132eb304dd_0_617: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11367521805_0_384: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334" name="Google Shape;1334;g11367521805_0_384: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2eb304dd_0_620: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02" name="Google Shape;102;g1132eb304dd_0_620: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32eb304dd_0_623: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07" name="Google Shape;107;g1132eb304dd_0_623: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132eb304dd_0_626: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12" name="Google Shape;112;g1132eb304dd_0_626: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132eb304dd_0_629: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18" name="Google Shape;118;g1132eb304dd_0_629: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132eb304dd_0_689: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224" name="Google Shape;224;g1132eb304dd_0_689: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32eb304dd_0_692: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229" name="Google Shape;229;g1132eb304dd_0_692: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2: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77" name="Google Shape;77;p2: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32eb304dd_0_525: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490" name="Google Shape;490;g1132eb304dd_0_525: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132eb304dd_0_528: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496" name="Google Shape;496;g1132eb304dd_0_528: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132eb304dd_0_531: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501" name="Google Shape;501;g1132eb304dd_0_531: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1367521805_0_3: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574" name="Google Shape;574;g11367521805_0_3: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1367521805_0_63: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676" name="Google Shape;676;g11367521805_0_63: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1367521805_0_66: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681" name="Google Shape;681;g11367521805_0_66: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1367521805_0_69: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690" name="Google Shape;690;g11367521805_0_69: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1367521805_0_72: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696" name="Google Shape;696;g11367521805_0_72: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1367521805_0_75: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702" name="Google Shape;702;g11367521805_0_75: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1367521805_0_78: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707" name="Google Shape;707;g11367521805_0_78: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132eb304dd_0_437: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82" name="Google Shape;82;g1132eb304dd_0_437: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1367521805_0_81: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712" name="Google Shape;712;g11367521805_0_81: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1367521805_0_84: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717" name="Google Shape;717;g11367521805_0_84: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11367521805_0_87: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723" name="Google Shape;723;g11367521805_0_87: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1367521805_0_90: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729" name="Google Shape;729;g11367521805_0_90: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1367521805_0_93: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734" name="Google Shape;734;g11367521805_0_93: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1367521805_0_96: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739" name="Google Shape;739;g11367521805_0_96: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367521805_0_99: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757" name="Google Shape;757;g11367521805_0_99: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1367521805_0_102: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762" name="Google Shape;762;g11367521805_0_102: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1367521805_0_105: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767" name="Google Shape;767;g11367521805_0_105: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1367521805_0_108: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773" name="Google Shape;773;g11367521805_0_108: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132eb304dd_0_614: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88" name="Google Shape;88;g1132eb304dd_0_614: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1367521805_0_111: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780" name="Google Shape;780;g11367521805_0_111: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1367521805_0_114: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786" name="Google Shape;786;g11367521805_0_114: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1367521805_0_117: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792" name="Google Shape;792;g11367521805_0_117: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11367521805_0_120: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798" name="Google Shape;798;g11367521805_0_120: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11367521805_0_123: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804" name="Google Shape;804;g11367521805_0_123: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1367521805_0_126: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809" name="Google Shape;809;g11367521805_0_126: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11367521805_0_129: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814" name="Google Shape;814;g11367521805_0_129: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11367521805_0_132: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821" name="Google Shape;821;g11367521805_0_132: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11367521805_0_135: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827" name="Google Shape;827;g11367521805_0_135: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11367521805_0_138: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832" name="Google Shape;832;g11367521805_0_138: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2:notes"/>
          <p:cNvSpPr txBox="1">
            <a:spLocks noGrp="1"/>
          </p:cNvSpPr>
          <p:nvPr>
            <p:ph type="body" idx="1"/>
          </p:nvPr>
        </p:nvSpPr>
        <p:spPr>
          <a:xfrm>
            <a:off x="974725" y="4562475"/>
            <a:ext cx="5365750" cy="43180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77" name="Google Shape;77;p2: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1367521805_0_141: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842" name="Google Shape;842;g11367521805_0_141: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1367521805_0_144: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847" name="Google Shape;847;g11367521805_0_144: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1367521805_0_147: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852" name="Google Shape;852;g11367521805_0_147: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1367521805_0_150: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858" name="Google Shape;858;g11367521805_0_150: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1367521805_0_153: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865" name="Google Shape;865;g11367521805_0_153: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11367521805_0_156: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871" name="Google Shape;871;g11367521805_0_156: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1367521805_0_159: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877" name="Google Shape;877;g11367521805_0_159: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1367521805_0_162: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902" name="Google Shape;902;g11367521805_0_162: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1367521805_0_165: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907" name="Google Shape;907;g11367521805_0_165: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11367521805_0_168: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912" name="Google Shape;912;g11367521805_0_168: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88239f7437e39c_0: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82" name="Google Shape;82;g888239f7437e39c_0: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1367521805_0_171: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918" name="Google Shape;918;g11367521805_0_171: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1367521805_0_174: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923" name="Google Shape;923;g11367521805_0_174: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11367521805_0_177: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928" name="Google Shape;928;g11367521805_0_177: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1367521805_0_180: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933" name="Google Shape;933;g11367521805_0_180: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1367521805_0_183: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938" name="Google Shape;938;g11367521805_0_183: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1367521805_0_186: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945" name="Google Shape;945;g11367521805_0_186: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11367521805_0_189: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952" name="Google Shape;952;g11367521805_0_189: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1367521805_0_192: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958" name="Google Shape;958;g11367521805_0_192: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11367521805_0_195: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964" name="Google Shape;964;g11367521805_0_195: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11367521805_0_198: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971" name="Google Shape;971;g11367521805_0_198: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88239f7437e39c_4: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87" name="Google Shape;87;g888239f7437e39c_4: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11367521805_0_201: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976" name="Google Shape;976;g11367521805_0_201: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11367521805_0_204: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983" name="Google Shape;983;g11367521805_0_204: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11367521805_0_207: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988" name="Google Shape;988;g11367521805_0_207: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11367521805_0_210: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995" name="Google Shape;995;g11367521805_0_210: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1367521805_0_213: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000" name="Google Shape;1000;g11367521805_0_213: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11367521805_0_216: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007" name="Google Shape;1007;g11367521805_0_216: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1367521805_0_219: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012" name="Google Shape;1012;g11367521805_0_219: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11367521805_0_222: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019" name="Google Shape;1019;g11367521805_0_222: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1367521805_0_225: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026" name="Google Shape;1026;g11367521805_0_225: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11367521805_0_228: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031" name="Google Shape;1031;g11367521805_0_228: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88239f7437e39c_8: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92" name="Google Shape;92;g888239f7437e39c_8: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367521805_0_231: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036" name="Google Shape;1036;g11367521805_0_231: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11367521805_0_234: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043" name="Google Shape;1043;g11367521805_0_234: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11367521805_0_237: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050" name="Google Shape;1050;g11367521805_0_237: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1367521805_0_240: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055" name="Google Shape;1055;g11367521805_0_240: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11367521805_0_243: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061" name="Google Shape;1061;g11367521805_0_243: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11367521805_0_246: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066" name="Google Shape;1066;g11367521805_0_246: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1367521805_0_249: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073" name="Google Shape;1073;g11367521805_0_249: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11367521805_0_252: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078" name="Google Shape;1078;g11367521805_0_252: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11367521805_0_255: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083" name="Google Shape;1083;g11367521805_0_255: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11367521805_0_258: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088" name="Google Shape;1088;g11367521805_0_258: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88239f7437e39c_12: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97" name="Google Shape;97;g888239f7437e39c_12: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11367521805_0_261: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094" name="Google Shape;1094;g11367521805_0_261: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11367521805_0_264: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099" name="Google Shape;1099;g11367521805_0_264: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11367521805_0_267: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106" name="Google Shape;1106;g11367521805_0_267: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11367521805_0_270: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113" name="Google Shape;1113;g11367521805_0_270: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11367521805_0_273: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118" name="Google Shape;1118;g11367521805_0_273: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11367521805_0_276: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123" name="Google Shape;1123;g11367521805_0_276: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11367521805_0_279: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130" name="Google Shape;1130;g11367521805_0_279: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11367521805_0_282: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136" name="Google Shape;1136;g11367521805_0_282: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11367521805_0_285: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141" name="Google Shape;1141;g11367521805_0_285: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11367521805_0_288: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146" name="Google Shape;1146;g11367521805_0_288: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YDS - AJIT" type="blank">
  <p:cSld name="BLANK">
    <p:spTree>
      <p:nvGrpSpPr>
        <p:cNvPr id="1" name="Shape 20"/>
        <p:cNvGrpSpPr/>
        <p:nvPr/>
      </p:nvGrpSpPr>
      <p:grpSpPr>
        <a:xfrm>
          <a:off x="0" y="0"/>
          <a:ext cx="0" cy="0"/>
          <a:chOff x="0" y="0"/>
          <a:chExt cx="0" cy="0"/>
        </a:xfrm>
      </p:grpSpPr>
      <p:pic>
        <p:nvPicPr>
          <p:cNvPr id="21" name="Google Shape;21;p5" descr="feynlabs"/>
          <p:cNvPicPr preferRelativeResize="0"/>
          <p:nvPr/>
        </p:nvPicPr>
        <p:blipFill rotWithShape="1">
          <a:blip r:embed="rId2">
            <a:alphaModFix/>
          </a:blip>
          <a:srcRect/>
          <a:stretch/>
        </p:blipFill>
        <p:spPr>
          <a:xfrm>
            <a:off x="5416550" y="-3175"/>
            <a:ext cx="3322320" cy="69278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1154113" y="271463"/>
            <a:ext cx="6915150" cy="469900"/>
          </a:xfrm>
          <a:prstGeom prst="rect">
            <a:avLst/>
          </a:prstGeom>
          <a:solidFill>
            <a:schemeClr val="dk1"/>
          </a:solidFill>
          <a:ln>
            <a:noFill/>
          </a:ln>
        </p:spPr>
        <p:txBody>
          <a:bodyPr spcFirstLastPara="1" wrap="square" lIns="91425" tIns="45700" rIns="91425" bIns="45700" anchor="ctr" anchorCtr="0">
            <a:noAutofit/>
          </a:bodyPr>
          <a:lstStyle>
            <a:lvl1pPr lvl="0" algn="r">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58" name="Google Shape;58;p14"/>
          <p:cNvSpPr txBox="1">
            <a:spLocks noGrp="1"/>
          </p:cNvSpPr>
          <p:nvPr>
            <p:ph type="body" idx="1"/>
          </p:nvPr>
        </p:nvSpPr>
        <p:spPr>
          <a:xfrm rot="5400000">
            <a:off x="2052796" y="17622"/>
            <a:ext cx="5245100" cy="697388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400"/>
              <a:buNone/>
              <a:defRPr/>
            </a:lvl1pPr>
            <a:lvl2pPr marL="914400" lvl="1" indent="-314325" algn="l">
              <a:lnSpc>
                <a:spcPct val="100000"/>
              </a:lnSpc>
              <a:spcBef>
                <a:spcPts val="540"/>
              </a:spcBef>
              <a:spcAft>
                <a:spcPts val="0"/>
              </a:spcAft>
              <a:buSzPts val="1350"/>
              <a:buChar char="●"/>
              <a:defRPr/>
            </a:lvl2pPr>
            <a:lvl3pPr marL="1371600" lvl="2" indent="-342900" algn="l">
              <a:lnSpc>
                <a:spcPct val="100000"/>
              </a:lnSpc>
              <a:spcBef>
                <a:spcPts val="540"/>
              </a:spcBef>
              <a:spcAft>
                <a:spcPts val="0"/>
              </a:spcAft>
              <a:buSzPts val="1800"/>
              <a:buChar char="●"/>
              <a:defRPr/>
            </a:lvl3pPr>
            <a:lvl4pPr marL="1828800" lvl="3" indent="-302894" algn="l">
              <a:lnSpc>
                <a:spcPct val="100000"/>
              </a:lnSpc>
              <a:spcBef>
                <a:spcPts val="540"/>
              </a:spcBef>
              <a:spcAft>
                <a:spcPts val="0"/>
              </a:spcAft>
              <a:buSzPts val="1170"/>
              <a:buChar char="●"/>
              <a:defRPr/>
            </a:lvl4pPr>
            <a:lvl5pPr marL="2286000" lvl="4" indent="-314325" algn="l">
              <a:lnSpc>
                <a:spcPct val="100000"/>
              </a:lnSpc>
              <a:spcBef>
                <a:spcPts val="540"/>
              </a:spcBef>
              <a:spcAft>
                <a:spcPts val="0"/>
              </a:spcAft>
              <a:buSzPts val="1350"/>
              <a:buChar char="●"/>
              <a:defRPr/>
            </a:lvl5pPr>
            <a:lvl6pPr marL="2743200" lvl="5" indent="-314325" algn="l">
              <a:lnSpc>
                <a:spcPct val="100000"/>
              </a:lnSpc>
              <a:spcBef>
                <a:spcPts val="540"/>
              </a:spcBef>
              <a:spcAft>
                <a:spcPts val="0"/>
              </a:spcAft>
              <a:buSzPts val="1350"/>
              <a:buChar char="●"/>
              <a:defRPr/>
            </a:lvl6pPr>
            <a:lvl7pPr marL="3200400" lvl="6" indent="-314325" algn="l">
              <a:lnSpc>
                <a:spcPct val="100000"/>
              </a:lnSpc>
              <a:spcBef>
                <a:spcPts val="540"/>
              </a:spcBef>
              <a:spcAft>
                <a:spcPts val="0"/>
              </a:spcAft>
              <a:buSzPts val="1350"/>
              <a:buChar char="●"/>
              <a:defRPr/>
            </a:lvl7pPr>
            <a:lvl8pPr marL="3657600" lvl="7" indent="-314325" algn="l">
              <a:lnSpc>
                <a:spcPct val="100000"/>
              </a:lnSpc>
              <a:spcBef>
                <a:spcPts val="540"/>
              </a:spcBef>
              <a:spcAft>
                <a:spcPts val="0"/>
              </a:spcAft>
              <a:buSzPts val="1350"/>
              <a:buChar char="●"/>
              <a:defRPr/>
            </a:lvl8pPr>
            <a:lvl9pPr marL="4114800" lvl="8" indent="-314325" algn="l">
              <a:lnSpc>
                <a:spcPct val="100000"/>
              </a:lnSpc>
              <a:spcBef>
                <a:spcPts val="540"/>
              </a:spcBef>
              <a:spcAft>
                <a:spcPts val="540"/>
              </a:spcAft>
              <a:buSzPts val="1350"/>
              <a:buChar char="●"/>
              <a:defRPr/>
            </a:lvl9pPr>
          </a:lstStyle>
          <a:p>
            <a:endParaRPr/>
          </a:p>
        </p:txBody>
      </p:sp>
      <p:sp>
        <p:nvSpPr>
          <p:cNvPr id="59" name="Google Shape;59;p14"/>
          <p:cNvSpPr txBox="1">
            <a:spLocks noGrp="1"/>
          </p:cNvSpPr>
          <p:nvPr>
            <p:ph type="ftr" idx="11"/>
          </p:nvPr>
        </p:nvSpPr>
        <p:spPr>
          <a:xfrm>
            <a:off x="2306638" y="6408738"/>
            <a:ext cx="4078287" cy="30162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rot="5400000">
            <a:off x="4871244" y="2343944"/>
            <a:ext cx="5888037" cy="1743075"/>
          </a:xfrm>
          <a:prstGeom prst="rect">
            <a:avLst/>
          </a:prstGeom>
          <a:solidFill>
            <a:schemeClr val="dk1"/>
          </a:solidFill>
          <a:ln>
            <a:noFill/>
          </a:ln>
        </p:spPr>
        <p:txBody>
          <a:bodyPr spcFirstLastPara="1" wrap="square" lIns="91425" tIns="45700" rIns="91425" bIns="45700" anchor="ctr" anchorCtr="0">
            <a:noAutofit/>
          </a:bodyPr>
          <a:lstStyle>
            <a:lvl1pPr lvl="0" algn="r">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62" name="Google Shape;62;p15"/>
          <p:cNvSpPr txBox="1">
            <a:spLocks noGrp="1"/>
          </p:cNvSpPr>
          <p:nvPr>
            <p:ph type="body" idx="1"/>
          </p:nvPr>
        </p:nvSpPr>
        <p:spPr>
          <a:xfrm rot="5400000">
            <a:off x="1308100" y="676276"/>
            <a:ext cx="5888037" cy="507841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400"/>
              <a:buNone/>
              <a:defRPr/>
            </a:lvl1pPr>
            <a:lvl2pPr marL="914400" lvl="1" indent="-314325" algn="l">
              <a:lnSpc>
                <a:spcPct val="100000"/>
              </a:lnSpc>
              <a:spcBef>
                <a:spcPts val="540"/>
              </a:spcBef>
              <a:spcAft>
                <a:spcPts val="0"/>
              </a:spcAft>
              <a:buSzPts val="1350"/>
              <a:buChar char="●"/>
              <a:defRPr/>
            </a:lvl2pPr>
            <a:lvl3pPr marL="1371600" lvl="2" indent="-342900" algn="l">
              <a:lnSpc>
                <a:spcPct val="100000"/>
              </a:lnSpc>
              <a:spcBef>
                <a:spcPts val="540"/>
              </a:spcBef>
              <a:spcAft>
                <a:spcPts val="0"/>
              </a:spcAft>
              <a:buSzPts val="1800"/>
              <a:buChar char="●"/>
              <a:defRPr/>
            </a:lvl3pPr>
            <a:lvl4pPr marL="1828800" lvl="3" indent="-302894" algn="l">
              <a:lnSpc>
                <a:spcPct val="100000"/>
              </a:lnSpc>
              <a:spcBef>
                <a:spcPts val="540"/>
              </a:spcBef>
              <a:spcAft>
                <a:spcPts val="0"/>
              </a:spcAft>
              <a:buSzPts val="1170"/>
              <a:buChar char="●"/>
              <a:defRPr/>
            </a:lvl4pPr>
            <a:lvl5pPr marL="2286000" lvl="4" indent="-314325" algn="l">
              <a:lnSpc>
                <a:spcPct val="100000"/>
              </a:lnSpc>
              <a:spcBef>
                <a:spcPts val="540"/>
              </a:spcBef>
              <a:spcAft>
                <a:spcPts val="0"/>
              </a:spcAft>
              <a:buSzPts val="1350"/>
              <a:buChar char="●"/>
              <a:defRPr/>
            </a:lvl5pPr>
            <a:lvl6pPr marL="2743200" lvl="5" indent="-314325" algn="l">
              <a:lnSpc>
                <a:spcPct val="100000"/>
              </a:lnSpc>
              <a:spcBef>
                <a:spcPts val="540"/>
              </a:spcBef>
              <a:spcAft>
                <a:spcPts val="0"/>
              </a:spcAft>
              <a:buSzPts val="1350"/>
              <a:buChar char="●"/>
              <a:defRPr/>
            </a:lvl6pPr>
            <a:lvl7pPr marL="3200400" lvl="6" indent="-314325" algn="l">
              <a:lnSpc>
                <a:spcPct val="100000"/>
              </a:lnSpc>
              <a:spcBef>
                <a:spcPts val="540"/>
              </a:spcBef>
              <a:spcAft>
                <a:spcPts val="0"/>
              </a:spcAft>
              <a:buSzPts val="1350"/>
              <a:buChar char="●"/>
              <a:defRPr/>
            </a:lvl7pPr>
            <a:lvl8pPr marL="3657600" lvl="7" indent="-314325" algn="l">
              <a:lnSpc>
                <a:spcPct val="100000"/>
              </a:lnSpc>
              <a:spcBef>
                <a:spcPts val="540"/>
              </a:spcBef>
              <a:spcAft>
                <a:spcPts val="0"/>
              </a:spcAft>
              <a:buSzPts val="1350"/>
              <a:buChar char="●"/>
              <a:defRPr/>
            </a:lvl8pPr>
            <a:lvl9pPr marL="4114800" lvl="8" indent="-314325" algn="l">
              <a:lnSpc>
                <a:spcPct val="100000"/>
              </a:lnSpc>
              <a:spcBef>
                <a:spcPts val="540"/>
              </a:spcBef>
              <a:spcAft>
                <a:spcPts val="540"/>
              </a:spcAft>
              <a:buSzPts val="1350"/>
              <a:buChar char="●"/>
              <a:defRPr/>
            </a:lvl9pPr>
          </a:lstStyle>
          <a:p>
            <a:endParaRPr/>
          </a:p>
        </p:txBody>
      </p:sp>
      <p:sp>
        <p:nvSpPr>
          <p:cNvPr id="63" name="Google Shape;63;p15"/>
          <p:cNvSpPr txBox="1">
            <a:spLocks noGrp="1"/>
          </p:cNvSpPr>
          <p:nvPr>
            <p:ph type="ftr" idx="11"/>
          </p:nvPr>
        </p:nvSpPr>
        <p:spPr>
          <a:xfrm>
            <a:off x="2306638" y="6408738"/>
            <a:ext cx="4078287" cy="30162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1712913" y="271463"/>
            <a:ext cx="6915150" cy="469900"/>
          </a:xfrm>
          <a:prstGeom prst="rect">
            <a:avLst/>
          </a:prstGeom>
          <a:solidFill>
            <a:schemeClr val="dk1"/>
          </a:solidFill>
          <a:ln>
            <a:noFill/>
          </a:ln>
        </p:spPr>
        <p:txBody>
          <a:bodyPr spcFirstLastPara="1" wrap="square" lIns="91425" tIns="45700" rIns="91425" bIns="45700" anchor="ctr" anchorCtr="0">
            <a:noAutofit/>
          </a:bodyPr>
          <a:lstStyle>
            <a:lvl1pPr lvl="0" algn="r">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66" name="Google Shape;66;p16"/>
          <p:cNvSpPr txBox="1">
            <a:spLocks noGrp="1"/>
          </p:cNvSpPr>
          <p:nvPr>
            <p:ph type="ftr" idx="11"/>
          </p:nvPr>
        </p:nvSpPr>
        <p:spPr>
          <a:xfrm>
            <a:off x="2306638" y="6408738"/>
            <a:ext cx="4078287" cy="30162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67"/>
        <p:cNvGrpSpPr/>
        <p:nvPr/>
      </p:nvGrpSpPr>
      <p:grpSpPr>
        <a:xfrm>
          <a:off x="0" y="0"/>
          <a:ext cx="0" cy="0"/>
          <a:chOff x="0" y="0"/>
          <a:chExt cx="0" cy="0"/>
        </a:xfrm>
      </p:grpSpPr>
      <p:sp>
        <p:nvSpPr>
          <p:cNvPr id="68" name="Google Shape;68;p17"/>
          <p:cNvSpPr txBox="1">
            <a:spLocks noGrp="1"/>
          </p:cNvSpPr>
          <p:nvPr>
            <p:ph type="body" idx="1"/>
          </p:nvPr>
        </p:nvSpPr>
        <p:spPr>
          <a:xfrm>
            <a:off x="1188403" y="882015"/>
            <a:ext cx="6973887" cy="5245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400"/>
              <a:buNone/>
              <a:defRPr/>
            </a:lvl1pPr>
            <a:lvl2pPr marL="914400" lvl="1" indent="-314325" algn="l">
              <a:lnSpc>
                <a:spcPct val="100000"/>
              </a:lnSpc>
              <a:spcBef>
                <a:spcPts val="540"/>
              </a:spcBef>
              <a:spcAft>
                <a:spcPts val="0"/>
              </a:spcAft>
              <a:buSzPts val="1350"/>
              <a:buChar char="●"/>
              <a:defRPr/>
            </a:lvl2pPr>
            <a:lvl3pPr marL="1371600" lvl="2" indent="-342900" algn="l">
              <a:lnSpc>
                <a:spcPct val="100000"/>
              </a:lnSpc>
              <a:spcBef>
                <a:spcPts val="540"/>
              </a:spcBef>
              <a:spcAft>
                <a:spcPts val="0"/>
              </a:spcAft>
              <a:buSzPts val="1800"/>
              <a:buChar char="●"/>
              <a:defRPr/>
            </a:lvl3pPr>
            <a:lvl4pPr marL="1828800" lvl="3" indent="-302894" algn="l">
              <a:lnSpc>
                <a:spcPct val="100000"/>
              </a:lnSpc>
              <a:spcBef>
                <a:spcPts val="540"/>
              </a:spcBef>
              <a:spcAft>
                <a:spcPts val="0"/>
              </a:spcAft>
              <a:buSzPts val="1170"/>
              <a:buChar char="●"/>
              <a:defRPr/>
            </a:lvl4pPr>
            <a:lvl5pPr marL="2286000" lvl="4" indent="-314325" algn="l">
              <a:lnSpc>
                <a:spcPct val="100000"/>
              </a:lnSpc>
              <a:spcBef>
                <a:spcPts val="540"/>
              </a:spcBef>
              <a:spcAft>
                <a:spcPts val="0"/>
              </a:spcAft>
              <a:buSzPts val="1350"/>
              <a:buChar char="●"/>
              <a:defRPr/>
            </a:lvl5pPr>
            <a:lvl6pPr marL="2743200" lvl="5" indent="-314325" algn="l">
              <a:lnSpc>
                <a:spcPct val="100000"/>
              </a:lnSpc>
              <a:spcBef>
                <a:spcPts val="540"/>
              </a:spcBef>
              <a:spcAft>
                <a:spcPts val="0"/>
              </a:spcAft>
              <a:buSzPts val="1350"/>
              <a:buChar char="●"/>
              <a:defRPr/>
            </a:lvl6pPr>
            <a:lvl7pPr marL="3200400" lvl="6" indent="-314325" algn="l">
              <a:lnSpc>
                <a:spcPct val="100000"/>
              </a:lnSpc>
              <a:spcBef>
                <a:spcPts val="540"/>
              </a:spcBef>
              <a:spcAft>
                <a:spcPts val="0"/>
              </a:spcAft>
              <a:buSzPts val="1350"/>
              <a:buChar char="●"/>
              <a:defRPr/>
            </a:lvl7pPr>
            <a:lvl8pPr marL="3657600" lvl="7" indent="-314325" algn="l">
              <a:lnSpc>
                <a:spcPct val="100000"/>
              </a:lnSpc>
              <a:spcBef>
                <a:spcPts val="540"/>
              </a:spcBef>
              <a:spcAft>
                <a:spcPts val="0"/>
              </a:spcAft>
              <a:buSzPts val="1350"/>
              <a:buChar char="●"/>
              <a:defRPr/>
            </a:lvl8pPr>
            <a:lvl9pPr marL="4114800" lvl="8" indent="-314325" algn="l">
              <a:lnSpc>
                <a:spcPct val="100000"/>
              </a:lnSpc>
              <a:spcBef>
                <a:spcPts val="540"/>
              </a:spcBef>
              <a:spcAft>
                <a:spcPts val="540"/>
              </a:spcAft>
              <a:buSzPts val="1350"/>
              <a:buChar char="●"/>
              <a:defRPr/>
            </a:lvl9pPr>
          </a:lstStyle>
          <a:p>
            <a:endParaRPr/>
          </a:p>
        </p:txBody>
      </p:sp>
      <p:sp>
        <p:nvSpPr>
          <p:cNvPr id="69" name="Google Shape;69;p17"/>
          <p:cNvSpPr txBox="1">
            <a:spLocks noGrp="1"/>
          </p:cNvSpPr>
          <p:nvPr>
            <p:ph type="ftr" idx="11"/>
          </p:nvPr>
        </p:nvSpPr>
        <p:spPr>
          <a:xfrm>
            <a:off x="2306638" y="6395403"/>
            <a:ext cx="4078287" cy="30162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1154113" y="271463"/>
            <a:ext cx="6915150" cy="469900"/>
          </a:xfrm>
          <a:prstGeom prst="rect">
            <a:avLst/>
          </a:prstGeom>
          <a:solidFill>
            <a:schemeClr val="dk1"/>
          </a:solidFill>
          <a:ln>
            <a:noFill/>
          </a:ln>
        </p:spPr>
        <p:txBody>
          <a:bodyPr spcFirstLastPara="1" wrap="square" lIns="91425" tIns="45700" rIns="91425" bIns="45700" anchor="ctr" anchorCtr="0">
            <a:noAutofit/>
          </a:bodyPr>
          <a:lstStyle>
            <a:lvl1pPr lvl="0" algn="r">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25" name="Google Shape;25;p7"/>
          <p:cNvSpPr txBox="1">
            <a:spLocks noGrp="1"/>
          </p:cNvSpPr>
          <p:nvPr>
            <p:ph type="body" idx="1"/>
          </p:nvPr>
        </p:nvSpPr>
        <p:spPr>
          <a:xfrm>
            <a:off x="1188403" y="882015"/>
            <a:ext cx="6973887" cy="5245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400"/>
              <a:buNone/>
              <a:defRPr/>
            </a:lvl1pPr>
            <a:lvl2pPr marL="914400" lvl="1" indent="-314325" algn="l">
              <a:lnSpc>
                <a:spcPct val="100000"/>
              </a:lnSpc>
              <a:spcBef>
                <a:spcPts val="540"/>
              </a:spcBef>
              <a:spcAft>
                <a:spcPts val="0"/>
              </a:spcAft>
              <a:buSzPts val="1350"/>
              <a:buChar char="●"/>
              <a:defRPr/>
            </a:lvl2pPr>
            <a:lvl3pPr marL="1371600" lvl="2" indent="-342900" algn="l">
              <a:lnSpc>
                <a:spcPct val="100000"/>
              </a:lnSpc>
              <a:spcBef>
                <a:spcPts val="540"/>
              </a:spcBef>
              <a:spcAft>
                <a:spcPts val="0"/>
              </a:spcAft>
              <a:buSzPts val="1800"/>
              <a:buChar char="●"/>
              <a:defRPr/>
            </a:lvl3pPr>
            <a:lvl4pPr marL="1828800" lvl="3" indent="-302894" algn="l">
              <a:lnSpc>
                <a:spcPct val="100000"/>
              </a:lnSpc>
              <a:spcBef>
                <a:spcPts val="540"/>
              </a:spcBef>
              <a:spcAft>
                <a:spcPts val="0"/>
              </a:spcAft>
              <a:buSzPts val="1170"/>
              <a:buChar char="●"/>
              <a:defRPr/>
            </a:lvl4pPr>
            <a:lvl5pPr marL="2286000" lvl="4" indent="-314325" algn="l">
              <a:lnSpc>
                <a:spcPct val="100000"/>
              </a:lnSpc>
              <a:spcBef>
                <a:spcPts val="540"/>
              </a:spcBef>
              <a:spcAft>
                <a:spcPts val="0"/>
              </a:spcAft>
              <a:buSzPts val="1350"/>
              <a:buChar char="●"/>
              <a:defRPr/>
            </a:lvl5pPr>
            <a:lvl6pPr marL="2743200" lvl="5" indent="-314325" algn="l">
              <a:lnSpc>
                <a:spcPct val="100000"/>
              </a:lnSpc>
              <a:spcBef>
                <a:spcPts val="540"/>
              </a:spcBef>
              <a:spcAft>
                <a:spcPts val="0"/>
              </a:spcAft>
              <a:buSzPts val="1350"/>
              <a:buChar char="●"/>
              <a:defRPr/>
            </a:lvl6pPr>
            <a:lvl7pPr marL="3200400" lvl="6" indent="-314325" algn="l">
              <a:lnSpc>
                <a:spcPct val="100000"/>
              </a:lnSpc>
              <a:spcBef>
                <a:spcPts val="540"/>
              </a:spcBef>
              <a:spcAft>
                <a:spcPts val="0"/>
              </a:spcAft>
              <a:buSzPts val="1350"/>
              <a:buChar char="●"/>
              <a:defRPr/>
            </a:lvl7pPr>
            <a:lvl8pPr marL="3657600" lvl="7" indent="-314325" algn="l">
              <a:lnSpc>
                <a:spcPct val="100000"/>
              </a:lnSpc>
              <a:spcBef>
                <a:spcPts val="540"/>
              </a:spcBef>
              <a:spcAft>
                <a:spcPts val="0"/>
              </a:spcAft>
              <a:buSzPts val="1350"/>
              <a:buChar char="●"/>
              <a:defRPr/>
            </a:lvl8pPr>
            <a:lvl9pPr marL="4114800" lvl="8" indent="-314325" algn="l">
              <a:lnSpc>
                <a:spcPct val="100000"/>
              </a:lnSpc>
              <a:spcBef>
                <a:spcPts val="540"/>
              </a:spcBef>
              <a:spcAft>
                <a:spcPts val="540"/>
              </a:spcAft>
              <a:buSzPts val="1350"/>
              <a:buChar char="●"/>
              <a:defRPr/>
            </a:lvl9pPr>
          </a:lstStyle>
          <a:p>
            <a:endParaRPr/>
          </a:p>
        </p:txBody>
      </p:sp>
      <p:sp>
        <p:nvSpPr>
          <p:cNvPr id="26" name="Google Shape;26;p7"/>
          <p:cNvSpPr txBox="1">
            <a:spLocks noGrp="1"/>
          </p:cNvSpPr>
          <p:nvPr>
            <p:ph type="ftr" idx="11"/>
          </p:nvPr>
        </p:nvSpPr>
        <p:spPr>
          <a:xfrm>
            <a:off x="2306638" y="6408738"/>
            <a:ext cx="4078287" cy="30162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722313" y="4406900"/>
            <a:ext cx="7772400" cy="1362075"/>
          </a:xfrm>
          <a:prstGeom prst="rect">
            <a:avLst/>
          </a:prstGeom>
          <a:solidFill>
            <a:schemeClr val="dk1"/>
          </a:solidFill>
          <a:ln>
            <a:noFill/>
          </a:ln>
        </p:spPr>
        <p:txBody>
          <a:bodyPr spcFirstLastPara="1" wrap="square" lIns="91425" tIns="45700" rIns="91425" bIns="45700" anchor="t" anchorCtr="0">
            <a:noAutofit/>
          </a:bodyPr>
          <a:lstStyle>
            <a:lvl1pPr lvl="0" algn="l">
              <a:lnSpc>
                <a:spcPct val="80000"/>
              </a:lnSpc>
              <a:spcBef>
                <a:spcPts val="0"/>
              </a:spcBef>
              <a:spcAft>
                <a:spcPts val="0"/>
              </a:spcAft>
              <a:buSzPts val="1400"/>
              <a:buNone/>
              <a:defRPr sz="4000" b="1" cap="none"/>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29" name="Google Shape;29;p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SzPts val="1500"/>
              <a:buNone/>
              <a:defRPr sz="2000"/>
            </a:lvl1pPr>
            <a:lvl2pPr marL="914400" lvl="1" indent="-228600" algn="l">
              <a:lnSpc>
                <a:spcPct val="100000"/>
              </a:lnSpc>
              <a:spcBef>
                <a:spcPts val="600"/>
              </a:spcBef>
              <a:spcAft>
                <a:spcPts val="0"/>
              </a:spcAft>
              <a:buSzPts val="1350"/>
              <a:buNone/>
              <a:defRPr sz="1800"/>
            </a:lvl2pPr>
            <a:lvl3pPr marL="1371600" lvl="2" indent="-228600" algn="l">
              <a:lnSpc>
                <a:spcPct val="100000"/>
              </a:lnSpc>
              <a:spcBef>
                <a:spcPts val="540"/>
              </a:spcBef>
              <a:spcAft>
                <a:spcPts val="0"/>
              </a:spcAft>
              <a:buSzPts val="1600"/>
              <a:buNone/>
              <a:defRPr sz="1600"/>
            </a:lvl3pPr>
            <a:lvl4pPr marL="1828800" lvl="3" indent="-228600" algn="l">
              <a:lnSpc>
                <a:spcPct val="100000"/>
              </a:lnSpc>
              <a:spcBef>
                <a:spcPts val="480"/>
              </a:spcBef>
              <a:spcAft>
                <a:spcPts val="0"/>
              </a:spcAft>
              <a:buSzPts val="910"/>
              <a:buNone/>
              <a:defRPr sz="1400"/>
            </a:lvl4pPr>
            <a:lvl5pPr marL="2286000" lvl="4" indent="-228600" algn="l">
              <a:lnSpc>
                <a:spcPct val="100000"/>
              </a:lnSpc>
              <a:spcBef>
                <a:spcPts val="420"/>
              </a:spcBef>
              <a:spcAft>
                <a:spcPts val="0"/>
              </a:spcAft>
              <a:buSzPts val="1050"/>
              <a:buNone/>
              <a:defRPr sz="1400"/>
            </a:lvl5pPr>
            <a:lvl6pPr marL="2743200" lvl="5" indent="-228600" algn="l">
              <a:lnSpc>
                <a:spcPct val="100000"/>
              </a:lnSpc>
              <a:spcBef>
                <a:spcPts val="420"/>
              </a:spcBef>
              <a:spcAft>
                <a:spcPts val="0"/>
              </a:spcAft>
              <a:buSzPts val="1050"/>
              <a:buNone/>
              <a:defRPr sz="1400"/>
            </a:lvl6pPr>
            <a:lvl7pPr marL="3200400" lvl="6" indent="-228600" algn="l">
              <a:lnSpc>
                <a:spcPct val="100000"/>
              </a:lnSpc>
              <a:spcBef>
                <a:spcPts val="420"/>
              </a:spcBef>
              <a:spcAft>
                <a:spcPts val="0"/>
              </a:spcAft>
              <a:buSzPts val="1050"/>
              <a:buNone/>
              <a:defRPr sz="1400"/>
            </a:lvl7pPr>
            <a:lvl8pPr marL="3657600" lvl="7" indent="-228600" algn="l">
              <a:lnSpc>
                <a:spcPct val="100000"/>
              </a:lnSpc>
              <a:spcBef>
                <a:spcPts val="420"/>
              </a:spcBef>
              <a:spcAft>
                <a:spcPts val="0"/>
              </a:spcAft>
              <a:buSzPts val="1050"/>
              <a:buNone/>
              <a:defRPr sz="1400"/>
            </a:lvl8pPr>
            <a:lvl9pPr marL="4114800" lvl="8" indent="-228600" algn="l">
              <a:lnSpc>
                <a:spcPct val="100000"/>
              </a:lnSpc>
              <a:spcBef>
                <a:spcPts val="420"/>
              </a:spcBef>
              <a:spcAft>
                <a:spcPts val="420"/>
              </a:spcAft>
              <a:buSzPts val="1050"/>
              <a:buNone/>
              <a:defRPr sz="1400"/>
            </a:lvl9pPr>
          </a:lstStyle>
          <a:p>
            <a:endParaRPr/>
          </a:p>
        </p:txBody>
      </p:sp>
      <p:sp>
        <p:nvSpPr>
          <p:cNvPr id="30" name="Google Shape;30;p8"/>
          <p:cNvSpPr txBox="1">
            <a:spLocks noGrp="1"/>
          </p:cNvSpPr>
          <p:nvPr>
            <p:ph type="ftr" idx="11"/>
          </p:nvPr>
        </p:nvSpPr>
        <p:spPr>
          <a:xfrm>
            <a:off x="2306638" y="6408738"/>
            <a:ext cx="4078287" cy="30162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154113" y="271463"/>
            <a:ext cx="6915150" cy="469900"/>
          </a:xfrm>
          <a:prstGeom prst="rect">
            <a:avLst/>
          </a:prstGeom>
          <a:solidFill>
            <a:schemeClr val="dk1"/>
          </a:solidFill>
          <a:ln>
            <a:noFill/>
          </a:ln>
        </p:spPr>
        <p:txBody>
          <a:bodyPr spcFirstLastPara="1" wrap="square" lIns="91425" tIns="45700" rIns="91425" bIns="45700" anchor="ctr" anchorCtr="0">
            <a:noAutofit/>
          </a:bodyPr>
          <a:lstStyle>
            <a:lvl1pPr lvl="0" algn="r">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33" name="Google Shape;33;p9"/>
          <p:cNvSpPr txBox="1">
            <a:spLocks noGrp="1"/>
          </p:cNvSpPr>
          <p:nvPr>
            <p:ph type="body" idx="1"/>
          </p:nvPr>
        </p:nvSpPr>
        <p:spPr>
          <a:xfrm>
            <a:off x="1712913" y="914400"/>
            <a:ext cx="3409950" cy="5245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560"/>
              </a:spcBef>
              <a:spcAft>
                <a:spcPts val="0"/>
              </a:spcAft>
              <a:buSzPts val="1400"/>
              <a:buNone/>
              <a:defRPr sz="2800"/>
            </a:lvl1pPr>
            <a:lvl2pPr marL="914400" lvl="1" indent="-342900" algn="l">
              <a:lnSpc>
                <a:spcPct val="100000"/>
              </a:lnSpc>
              <a:spcBef>
                <a:spcPts val="840"/>
              </a:spcBef>
              <a:spcAft>
                <a:spcPts val="0"/>
              </a:spcAft>
              <a:buSzPts val="1800"/>
              <a:buChar char="●"/>
              <a:defRPr sz="2400"/>
            </a:lvl2pPr>
            <a:lvl3pPr marL="1371600" lvl="2" indent="-355600" algn="l">
              <a:lnSpc>
                <a:spcPct val="100000"/>
              </a:lnSpc>
              <a:spcBef>
                <a:spcPts val="720"/>
              </a:spcBef>
              <a:spcAft>
                <a:spcPts val="0"/>
              </a:spcAft>
              <a:buSzPts val="2000"/>
              <a:buChar char="●"/>
              <a:defRPr sz="2000"/>
            </a:lvl3pPr>
            <a:lvl4pPr marL="1828800" lvl="3" indent="-302894" algn="l">
              <a:lnSpc>
                <a:spcPct val="100000"/>
              </a:lnSpc>
              <a:spcBef>
                <a:spcPts val="600"/>
              </a:spcBef>
              <a:spcAft>
                <a:spcPts val="0"/>
              </a:spcAft>
              <a:buSzPts val="1170"/>
              <a:buChar char="●"/>
              <a:defRPr sz="1800"/>
            </a:lvl4pPr>
            <a:lvl5pPr marL="2286000" lvl="4" indent="-314325" algn="l">
              <a:lnSpc>
                <a:spcPct val="100000"/>
              </a:lnSpc>
              <a:spcBef>
                <a:spcPts val="540"/>
              </a:spcBef>
              <a:spcAft>
                <a:spcPts val="0"/>
              </a:spcAft>
              <a:buSzPts val="1350"/>
              <a:buChar char="●"/>
              <a:defRPr sz="1800"/>
            </a:lvl5pPr>
            <a:lvl6pPr marL="2743200" lvl="5" indent="-314325" algn="l">
              <a:lnSpc>
                <a:spcPct val="100000"/>
              </a:lnSpc>
              <a:spcBef>
                <a:spcPts val="540"/>
              </a:spcBef>
              <a:spcAft>
                <a:spcPts val="0"/>
              </a:spcAft>
              <a:buSzPts val="1350"/>
              <a:buChar char="●"/>
              <a:defRPr sz="1800"/>
            </a:lvl6pPr>
            <a:lvl7pPr marL="3200400" lvl="6" indent="-314325" algn="l">
              <a:lnSpc>
                <a:spcPct val="100000"/>
              </a:lnSpc>
              <a:spcBef>
                <a:spcPts val="540"/>
              </a:spcBef>
              <a:spcAft>
                <a:spcPts val="0"/>
              </a:spcAft>
              <a:buSzPts val="1350"/>
              <a:buChar char="●"/>
              <a:defRPr sz="1800"/>
            </a:lvl7pPr>
            <a:lvl8pPr marL="3657600" lvl="7" indent="-314325" algn="l">
              <a:lnSpc>
                <a:spcPct val="100000"/>
              </a:lnSpc>
              <a:spcBef>
                <a:spcPts val="540"/>
              </a:spcBef>
              <a:spcAft>
                <a:spcPts val="0"/>
              </a:spcAft>
              <a:buSzPts val="1350"/>
              <a:buChar char="●"/>
              <a:defRPr sz="1800"/>
            </a:lvl8pPr>
            <a:lvl9pPr marL="4114800" lvl="8" indent="-314325" algn="l">
              <a:lnSpc>
                <a:spcPct val="100000"/>
              </a:lnSpc>
              <a:spcBef>
                <a:spcPts val="540"/>
              </a:spcBef>
              <a:spcAft>
                <a:spcPts val="540"/>
              </a:spcAft>
              <a:buSzPts val="1350"/>
              <a:buChar char="●"/>
              <a:defRPr sz="1800"/>
            </a:lvl9pPr>
          </a:lstStyle>
          <a:p>
            <a:endParaRPr/>
          </a:p>
        </p:txBody>
      </p:sp>
      <p:sp>
        <p:nvSpPr>
          <p:cNvPr id="34" name="Google Shape;34;p9"/>
          <p:cNvSpPr txBox="1">
            <a:spLocks noGrp="1"/>
          </p:cNvSpPr>
          <p:nvPr>
            <p:ph type="body" idx="2"/>
          </p:nvPr>
        </p:nvSpPr>
        <p:spPr>
          <a:xfrm>
            <a:off x="5275263" y="914400"/>
            <a:ext cx="3411537" cy="5245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560"/>
              </a:spcBef>
              <a:spcAft>
                <a:spcPts val="0"/>
              </a:spcAft>
              <a:buSzPts val="1400"/>
              <a:buNone/>
              <a:defRPr sz="2800"/>
            </a:lvl1pPr>
            <a:lvl2pPr marL="914400" lvl="1" indent="-342900" algn="l">
              <a:lnSpc>
                <a:spcPct val="100000"/>
              </a:lnSpc>
              <a:spcBef>
                <a:spcPts val="840"/>
              </a:spcBef>
              <a:spcAft>
                <a:spcPts val="0"/>
              </a:spcAft>
              <a:buSzPts val="1800"/>
              <a:buChar char="●"/>
              <a:defRPr sz="2400"/>
            </a:lvl2pPr>
            <a:lvl3pPr marL="1371600" lvl="2" indent="-355600" algn="l">
              <a:lnSpc>
                <a:spcPct val="100000"/>
              </a:lnSpc>
              <a:spcBef>
                <a:spcPts val="720"/>
              </a:spcBef>
              <a:spcAft>
                <a:spcPts val="0"/>
              </a:spcAft>
              <a:buSzPts val="2000"/>
              <a:buChar char="●"/>
              <a:defRPr sz="2000"/>
            </a:lvl3pPr>
            <a:lvl4pPr marL="1828800" lvl="3" indent="-302894" algn="l">
              <a:lnSpc>
                <a:spcPct val="100000"/>
              </a:lnSpc>
              <a:spcBef>
                <a:spcPts val="600"/>
              </a:spcBef>
              <a:spcAft>
                <a:spcPts val="0"/>
              </a:spcAft>
              <a:buSzPts val="1170"/>
              <a:buChar char="●"/>
              <a:defRPr sz="1800"/>
            </a:lvl4pPr>
            <a:lvl5pPr marL="2286000" lvl="4" indent="-314325" algn="l">
              <a:lnSpc>
                <a:spcPct val="100000"/>
              </a:lnSpc>
              <a:spcBef>
                <a:spcPts val="540"/>
              </a:spcBef>
              <a:spcAft>
                <a:spcPts val="0"/>
              </a:spcAft>
              <a:buSzPts val="1350"/>
              <a:buChar char="●"/>
              <a:defRPr sz="1800"/>
            </a:lvl5pPr>
            <a:lvl6pPr marL="2743200" lvl="5" indent="-314325" algn="l">
              <a:lnSpc>
                <a:spcPct val="100000"/>
              </a:lnSpc>
              <a:spcBef>
                <a:spcPts val="540"/>
              </a:spcBef>
              <a:spcAft>
                <a:spcPts val="0"/>
              </a:spcAft>
              <a:buSzPts val="1350"/>
              <a:buChar char="●"/>
              <a:defRPr sz="1800"/>
            </a:lvl6pPr>
            <a:lvl7pPr marL="3200400" lvl="6" indent="-314325" algn="l">
              <a:lnSpc>
                <a:spcPct val="100000"/>
              </a:lnSpc>
              <a:spcBef>
                <a:spcPts val="540"/>
              </a:spcBef>
              <a:spcAft>
                <a:spcPts val="0"/>
              </a:spcAft>
              <a:buSzPts val="1350"/>
              <a:buChar char="●"/>
              <a:defRPr sz="1800"/>
            </a:lvl7pPr>
            <a:lvl8pPr marL="3657600" lvl="7" indent="-314325" algn="l">
              <a:lnSpc>
                <a:spcPct val="100000"/>
              </a:lnSpc>
              <a:spcBef>
                <a:spcPts val="540"/>
              </a:spcBef>
              <a:spcAft>
                <a:spcPts val="0"/>
              </a:spcAft>
              <a:buSzPts val="1350"/>
              <a:buChar char="●"/>
              <a:defRPr sz="1800"/>
            </a:lvl8pPr>
            <a:lvl9pPr marL="4114800" lvl="8" indent="-314325" algn="l">
              <a:lnSpc>
                <a:spcPct val="100000"/>
              </a:lnSpc>
              <a:spcBef>
                <a:spcPts val="540"/>
              </a:spcBef>
              <a:spcAft>
                <a:spcPts val="540"/>
              </a:spcAft>
              <a:buSzPts val="1350"/>
              <a:buChar char="●"/>
              <a:defRPr sz="1800"/>
            </a:lvl9pPr>
          </a:lstStyle>
          <a:p>
            <a:endParaRPr/>
          </a:p>
        </p:txBody>
      </p:sp>
      <p:sp>
        <p:nvSpPr>
          <p:cNvPr id="35" name="Google Shape;35;p9"/>
          <p:cNvSpPr txBox="1">
            <a:spLocks noGrp="1"/>
          </p:cNvSpPr>
          <p:nvPr>
            <p:ph type="ftr" idx="11"/>
          </p:nvPr>
        </p:nvSpPr>
        <p:spPr>
          <a:xfrm>
            <a:off x="2306638" y="6408738"/>
            <a:ext cx="4078287" cy="30162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0"/>
          <p:cNvSpPr txBox="1">
            <a:spLocks noGrp="1"/>
          </p:cNvSpPr>
          <p:nvPr>
            <p:ph type="title"/>
          </p:nvPr>
        </p:nvSpPr>
        <p:spPr>
          <a:xfrm>
            <a:off x="457200" y="274638"/>
            <a:ext cx="8229600" cy="1143000"/>
          </a:xfrm>
          <a:prstGeom prst="rect">
            <a:avLst/>
          </a:prstGeom>
          <a:solidFill>
            <a:schemeClr val="dk1"/>
          </a:solidFill>
          <a:ln>
            <a:noFill/>
          </a:ln>
        </p:spPr>
        <p:txBody>
          <a:bodyPr spcFirstLastPara="1" wrap="square" lIns="91425" tIns="45700" rIns="91425" bIns="45700" anchor="ctr" anchorCtr="0">
            <a:noAutofit/>
          </a:bodyPr>
          <a:lstStyle>
            <a:lvl1pPr lvl="0" algn="r">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38" name="Google Shape;38;p1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1800"/>
              <a:buNone/>
              <a:defRPr sz="2400" b="1"/>
            </a:lvl1pPr>
            <a:lvl2pPr marL="914400" lvl="1" indent="-228600" algn="l">
              <a:lnSpc>
                <a:spcPct val="100000"/>
              </a:lnSpc>
              <a:spcBef>
                <a:spcPts val="720"/>
              </a:spcBef>
              <a:spcAft>
                <a:spcPts val="0"/>
              </a:spcAft>
              <a:buSzPts val="1500"/>
              <a:buNone/>
              <a:defRPr sz="2000" b="1"/>
            </a:lvl2pPr>
            <a:lvl3pPr marL="1371600" lvl="2" indent="-228600" algn="l">
              <a:lnSpc>
                <a:spcPct val="100000"/>
              </a:lnSpc>
              <a:spcBef>
                <a:spcPts val="600"/>
              </a:spcBef>
              <a:spcAft>
                <a:spcPts val="0"/>
              </a:spcAft>
              <a:buSzPts val="1800"/>
              <a:buNone/>
              <a:defRPr sz="1800" b="1"/>
            </a:lvl3pPr>
            <a:lvl4pPr marL="1828800" lvl="3" indent="-228600" algn="l">
              <a:lnSpc>
                <a:spcPct val="100000"/>
              </a:lnSpc>
              <a:spcBef>
                <a:spcPts val="540"/>
              </a:spcBef>
              <a:spcAft>
                <a:spcPts val="0"/>
              </a:spcAft>
              <a:buSzPts val="1040"/>
              <a:buNone/>
              <a:defRPr sz="1600" b="1"/>
            </a:lvl4pPr>
            <a:lvl5pPr marL="2286000" lvl="4" indent="-228600" algn="l">
              <a:lnSpc>
                <a:spcPct val="100000"/>
              </a:lnSpc>
              <a:spcBef>
                <a:spcPts val="480"/>
              </a:spcBef>
              <a:spcAft>
                <a:spcPts val="0"/>
              </a:spcAft>
              <a:buSzPts val="1200"/>
              <a:buNone/>
              <a:defRPr sz="1600" b="1"/>
            </a:lvl5pPr>
            <a:lvl6pPr marL="2743200" lvl="5" indent="-228600" algn="l">
              <a:lnSpc>
                <a:spcPct val="100000"/>
              </a:lnSpc>
              <a:spcBef>
                <a:spcPts val="480"/>
              </a:spcBef>
              <a:spcAft>
                <a:spcPts val="0"/>
              </a:spcAft>
              <a:buSzPts val="1200"/>
              <a:buNone/>
              <a:defRPr sz="1600" b="1"/>
            </a:lvl6pPr>
            <a:lvl7pPr marL="3200400" lvl="6" indent="-228600" algn="l">
              <a:lnSpc>
                <a:spcPct val="100000"/>
              </a:lnSpc>
              <a:spcBef>
                <a:spcPts val="480"/>
              </a:spcBef>
              <a:spcAft>
                <a:spcPts val="0"/>
              </a:spcAft>
              <a:buSzPts val="1200"/>
              <a:buNone/>
              <a:defRPr sz="1600" b="1"/>
            </a:lvl7pPr>
            <a:lvl8pPr marL="3657600" lvl="7" indent="-228600" algn="l">
              <a:lnSpc>
                <a:spcPct val="100000"/>
              </a:lnSpc>
              <a:spcBef>
                <a:spcPts val="480"/>
              </a:spcBef>
              <a:spcAft>
                <a:spcPts val="0"/>
              </a:spcAft>
              <a:buSzPts val="1200"/>
              <a:buNone/>
              <a:defRPr sz="1600" b="1"/>
            </a:lvl8pPr>
            <a:lvl9pPr marL="4114800" lvl="8" indent="-228600" algn="l">
              <a:lnSpc>
                <a:spcPct val="100000"/>
              </a:lnSpc>
              <a:spcBef>
                <a:spcPts val="480"/>
              </a:spcBef>
              <a:spcAft>
                <a:spcPts val="480"/>
              </a:spcAft>
              <a:buSzPts val="1200"/>
              <a:buNone/>
              <a:defRPr sz="1600" b="1"/>
            </a:lvl9pPr>
          </a:lstStyle>
          <a:p>
            <a:endParaRPr/>
          </a:p>
        </p:txBody>
      </p:sp>
      <p:sp>
        <p:nvSpPr>
          <p:cNvPr id="39" name="Google Shape;39;p1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480"/>
              </a:spcBef>
              <a:spcAft>
                <a:spcPts val="0"/>
              </a:spcAft>
              <a:buSzPts val="1400"/>
              <a:buNone/>
              <a:defRPr sz="2400"/>
            </a:lvl1pPr>
            <a:lvl2pPr marL="914400" lvl="1" indent="-323850" algn="l">
              <a:lnSpc>
                <a:spcPct val="100000"/>
              </a:lnSpc>
              <a:spcBef>
                <a:spcPts val="720"/>
              </a:spcBef>
              <a:spcAft>
                <a:spcPts val="0"/>
              </a:spcAft>
              <a:buSzPts val="1500"/>
              <a:buChar char="●"/>
              <a:defRPr sz="2000"/>
            </a:lvl2pPr>
            <a:lvl3pPr marL="1371600" lvl="2" indent="-342900" algn="l">
              <a:lnSpc>
                <a:spcPct val="100000"/>
              </a:lnSpc>
              <a:spcBef>
                <a:spcPts val="600"/>
              </a:spcBef>
              <a:spcAft>
                <a:spcPts val="0"/>
              </a:spcAft>
              <a:buSzPts val="1800"/>
              <a:buChar char="●"/>
              <a:defRPr sz="1800"/>
            </a:lvl3pPr>
            <a:lvl4pPr marL="1828800" lvl="3" indent="-294639" algn="l">
              <a:lnSpc>
                <a:spcPct val="100000"/>
              </a:lnSpc>
              <a:spcBef>
                <a:spcPts val="540"/>
              </a:spcBef>
              <a:spcAft>
                <a:spcPts val="0"/>
              </a:spcAft>
              <a:buSzPts val="1040"/>
              <a:buChar char="●"/>
              <a:defRPr sz="1600"/>
            </a:lvl4pPr>
            <a:lvl5pPr marL="2286000" lvl="4" indent="-304800" algn="l">
              <a:lnSpc>
                <a:spcPct val="100000"/>
              </a:lnSpc>
              <a:spcBef>
                <a:spcPts val="480"/>
              </a:spcBef>
              <a:spcAft>
                <a:spcPts val="0"/>
              </a:spcAft>
              <a:buSzPts val="1200"/>
              <a:buChar char="●"/>
              <a:defRPr sz="1600"/>
            </a:lvl5pPr>
            <a:lvl6pPr marL="2743200" lvl="5" indent="-304800" algn="l">
              <a:lnSpc>
                <a:spcPct val="100000"/>
              </a:lnSpc>
              <a:spcBef>
                <a:spcPts val="480"/>
              </a:spcBef>
              <a:spcAft>
                <a:spcPts val="0"/>
              </a:spcAft>
              <a:buSzPts val="1200"/>
              <a:buChar char="●"/>
              <a:defRPr sz="1600"/>
            </a:lvl6pPr>
            <a:lvl7pPr marL="3200400" lvl="6" indent="-304800" algn="l">
              <a:lnSpc>
                <a:spcPct val="100000"/>
              </a:lnSpc>
              <a:spcBef>
                <a:spcPts val="480"/>
              </a:spcBef>
              <a:spcAft>
                <a:spcPts val="0"/>
              </a:spcAft>
              <a:buSzPts val="1200"/>
              <a:buChar char="●"/>
              <a:defRPr sz="1600"/>
            </a:lvl7pPr>
            <a:lvl8pPr marL="3657600" lvl="7" indent="-304800" algn="l">
              <a:lnSpc>
                <a:spcPct val="100000"/>
              </a:lnSpc>
              <a:spcBef>
                <a:spcPts val="480"/>
              </a:spcBef>
              <a:spcAft>
                <a:spcPts val="0"/>
              </a:spcAft>
              <a:buSzPts val="1200"/>
              <a:buChar char="●"/>
              <a:defRPr sz="1600"/>
            </a:lvl8pPr>
            <a:lvl9pPr marL="4114800" lvl="8" indent="-304800" algn="l">
              <a:lnSpc>
                <a:spcPct val="100000"/>
              </a:lnSpc>
              <a:spcBef>
                <a:spcPts val="480"/>
              </a:spcBef>
              <a:spcAft>
                <a:spcPts val="480"/>
              </a:spcAft>
              <a:buSzPts val="1200"/>
              <a:buChar char="●"/>
              <a:defRPr sz="1600"/>
            </a:lvl9pPr>
          </a:lstStyle>
          <a:p>
            <a:endParaRPr/>
          </a:p>
        </p:txBody>
      </p:sp>
      <p:sp>
        <p:nvSpPr>
          <p:cNvPr id="40" name="Google Shape;40;p1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1800"/>
              <a:buNone/>
              <a:defRPr sz="2400" b="1"/>
            </a:lvl1pPr>
            <a:lvl2pPr marL="914400" lvl="1" indent="-228600" algn="l">
              <a:lnSpc>
                <a:spcPct val="100000"/>
              </a:lnSpc>
              <a:spcBef>
                <a:spcPts val="720"/>
              </a:spcBef>
              <a:spcAft>
                <a:spcPts val="0"/>
              </a:spcAft>
              <a:buSzPts val="1500"/>
              <a:buNone/>
              <a:defRPr sz="2000" b="1"/>
            </a:lvl2pPr>
            <a:lvl3pPr marL="1371600" lvl="2" indent="-228600" algn="l">
              <a:lnSpc>
                <a:spcPct val="100000"/>
              </a:lnSpc>
              <a:spcBef>
                <a:spcPts val="600"/>
              </a:spcBef>
              <a:spcAft>
                <a:spcPts val="0"/>
              </a:spcAft>
              <a:buSzPts val="1800"/>
              <a:buNone/>
              <a:defRPr sz="1800" b="1"/>
            </a:lvl3pPr>
            <a:lvl4pPr marL="1828800" lvl="3" indent="-228600" algn="l">
              <a:lnSpc>
                <a:spcPct val="100000"/>
              </a:lnSpc>
              <a:spcBef>
                <a:spcPts val="540"/>
              </a:spcBef>
              <a:spcAft>
                <a:spcPts val="0"/>
              </a:spcAft>
              <a:buSzPts val="1040"/>
              <a:buNone/>
              <a:defRPr sz="1600" b="1"/>
            </a:lvl4pPr>
            <a:lvl5pPr marL="2286000" lvl="4" indent="-228600" algn="l">
              <a:lnSpc>
                <a:spcPct val="100000"/>
              </a:lnSpc>
              <a:spcBef>
                <a:spcPts val="480"/>
              </a:spcBef>
              <a:spcAft>
                <a:spcPts val="0"/>
              </a:spcAft>
              <a:buSzPts val="1200"/>
              <a:buNone/>
              <a:defRPr sz="1600" b="1"/>
            </a:lvl5pPr>
            <a:lvl6pPr marL="2743200" lvl="5" indent="-228600" algn="l">
              <a:lnSpc>
                <a:spcPct val="100000"/>
              </a:lnSpc>
              <a:spcBef>
                <a:spcPts val="480"/>
              </a:spcBef>
              <a:spcAft>
                <a:spcPts val="0"/>
              </a:spcAft>
              <a:buSzPts val="1200"/>
              <a:buNone/>
              <a:defRPr sz="1600" b="1"/>
            </a:lvl6pPr>
            <a:lvl7pPr marL="3200400" lvl="6" indent="-228600" algn="l">
              <a:lnSpc>
                <a:spcPct val="100000"/>
              </a:lnSpc>
              <a:spcBef>
                <a:spcPts val="480"/>
              </a:spcBef>
              <a:spcAft>
                <a:spcPts val="0"/>
              </a:spcAft>
              <a:buSzPts val="1200"/>
              <a:buNone/>
              <a:defRPr sz="1600" b="1"/>
            </a:lvl7pPr>
            <a:lvl8pPr marL="3657600" lvl="7" indent="-228600" algn="l">
              <a:lnSpc>
                <a:spcPct val="100000"/>
              </a:lnSpc>
              <a:spcBef>
                <a:spcPts val="480"/>
              </a:spcBef>
              <a:spcAft>
                <a:spcPts val="0"/>
              </a:spcAft>
              <a:buSzPts val="1200"/>
              <a:buNone/>
              <a:defRPr sz="1600" b="1"/>
            </a:lvl8pPr>
            <a:lvl9pPr marL="4114800" lvl="8" indent="-228600" algn="l">
              <a:lnSpc>
                <a:spcPct val="100000"/>
              </a:lnSpc>
              <a:spcBef>
                <a:spcPts val="480"/>
              </a:spcBef>
              <a:spcAft>
                <a:spcPts val="480"/>
              </a:spcAft>
              <a:buSzPts val="1200"/>
              <a:buNone/>
              <a:defRPr sz="1600" b="1"/>
            </a:lvl9pPr>
          </a:lstStyle>
          <a:p>
            <a:endParaRPr/>
          </a:p>
        </p:txBody>
      </p:sp>
      <p:sp>
        <p:nvSpPr>
          <p:cNvPr id="41" name="Google Shape;41;p1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480"/>
              </a:spcBef>
              <a:spcAft>
                <a:spcPts val="0"/>
              </a:spcAft>
              <a:buSzPts val="1400"/>
              <a:buNone/>
              <a:defRPr sz="2400"/>
            </a:lvl1pPr>
            <a:lvl2pPr marL="914400" lvl="1" indent="-323850" algn="l">
              <a:lnSpc>
                <a:spcPct val="100000"/>
              </a:lnSpc>
              <a:spcBef>
                <a:spcPts val="720"/>
              </a:spcBef>
              <a:spcAft>
                <a:spcPts val="0"/>
              </a:spcAft>
              <a:buSzPts val="1500"/>
              <a:buChar char="●"/>
              <a:defRPr sz="2000"/>
            </a:lvl2pPr>
            <a:lvl3pPr marL="1371600" lvl="2" indent="-342900" algn="l">
              <a:lnSpc>
                <a:spcPct val="100000"/>
              </a:lnSpc>
              <a:spcBef>
                <a:spcPts val="600"/>
              </a:spcBef>
              <a:spcAft>
                <a:spcPts val="0"/>
              </a:spcAft>
              <a:buSzPts val="1800"/>
              <a:buChar char="●"/>
              <a:defRPr sz="1800"/>
            </a:lvl3pPr>
            <a:lvl4pPr marL="1828800" lvl="3" indent="-294639" algn="l">
              <a:lnSpc>
                <a:spcPct val="100000"/>
              </a:lnSpc>
              <a:spcBef>
                <a:spcPts val="540"/>
              </a:spcBef>
              <a:spcAft>
                <a:spcPts val="0"/>
              </a:spcAft>
              <a:buSzPts val="1040"/>
              <a:buChar char="●"/>
              <a:defRPr sz="1600"/>
            </a:lvl4pPr>
            <a:lvl5pPr marL="2286000" lvl="4" indent="-304800" algn="l">
              <a:lnSpc>
                <a:spcPct val="100000"/>
              </a:lnSpc>
              <a:spcBef>
                <a:spcPts val="480"/>
              </a:spcBef>
              <a:spcAft>
                <a:spcPts val="0"/>
              </a:spcAft>
              <a:buSzPts val="1200"/>
              <a:buChar char="●"/>
              <a:defRPr sz="1600"/>
            </a:lvl5pPr>
            <a:lvl6pPr marL="2743200" lvl="5" indent="-304800" algn="l">
              <a:lnSpc>
                <a:spcPct val="100000"/>
              </a:lnSpc>
              <a:spcBef>
                <a:spcPts val="480"/>
              </a:spcBef>
              <a:spcAft>
                <a:spcPts val="0"/>
              </a:spcAft>
              <a:buSzPts val="1200"/>
              <a:buChar char="●"/>
              <a:defRPr sz="1600"/>
            </a:lvl6pPr>
            <a:lvl7pPr marL="3200400" lvl="6" indent="-304800" algn="l">
              <a:lnSpc>
                <a:spcPct val="100000"/>
              </a:lnSpc>
              <a:spcBef>
                <a:spcPts val="480"/>
              </a:spcBef>
              <a:spcAft>
                <a:spcPts val="0"/>
              </a:spcAft>
              <a:buSzPts val="1200"/>
              <a:buChar char="●"/>
              <a:defRPr sz="1600"/>
            </a:lvl7pPr>
            <a:lvl8pPr marL="3657600" lvl="7" indent="-304800" algn="l">
              <a:lnSpc>
                <a:spcPct val="100000"/>
              </a:lnSpc>
              <a:spcBef>
                <a:spcPts val="480"/>
              </a:spcBef>
              <a:spcAft>
                <a:spcPts val="0"/>
              </a:spcAft>
              <a:buSzPts val="1200"/>
              <a:buChar char="●"/>
              <a:defRPr sz="1600"/>
            </a:lvl8pPr>
            <a:lvl9pPr marL="4114800" lvl="8" indent="-304800" algn="l">
              <a:lnSpc>
                <a:spcPct val="100000"/>
              </a:lnSpc>
              <a:spcBef>
                <a:spcPts val="480"/>
              </a:spcBef>
              <a:spcAft>
                <a:spcPts val="480"/>
              </a:spcAft>
              <a:buSzPts val="1200"/>
              <a:buChar char="●"/>
              <a:defRPr sz="1600"/>
            </a:lvl9pPr>
          </a:lstStyle>
          <a:p>
            <a:endParaRPr/>
          </a:p>
        </p:txBody>
      </p:sp>
      <p:sp>
        <p:nvSpPr>
          <p:cNvPr id="42" name="Google Shape;42;p10"/>
          <p:cNvSpPr txBox="1">
            <a:spLocks noGrp="1"/>
          </p:cNvSpPr>
          <p:nvPr>
            <p:ph type="ftr" idx="11"/>
          </p:nvPr>
        </p:nvSpPr>
        <p:spPr>
          <a:xfrm>
            <a:off x="2306638" y="6408738"/>
            <a:ext cx="4078287" cy="30162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11"/>
          <p:cNvSpPr txBox="1">
            <a:spLocks noGrp="1"/>
          </p:cNvSpPr>
          <p:nvPr>
            <p:ph type="title"/>
          </p:nvPr>
        </p:nvSpPr>
        <p:spPr>
          <a:xfrm>
            <a:off x="1154113" y="271463"/>
            <a:ext cx="6915150" cy="469900"/>
          </a:xfrm>
          <a:prstGeom prst="rect">
            <a:avLst/>
          </a:prstGeom>
          <a:solidFill>
            <a:schemeClr val="dk1"/>
          </a:solidFill>
          <a:ln>
            <a:noFill/>
          </a:ln>
        </p:spPr>
        <p:txBody>
          <a:bodyPr spcFirstLastPara="1" wrap="square" lIns="91425" tIns="45700" rIns="91425" bIns="45700" anchor="ctr" anchorCtr="0">
            <a:noAutofit/>
          </a:bodyPr>
          <a:lstStyle>
            <a:lvl1pPr lvl="0" algn="r">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45" name="Google Shape;45;p11"/>
          <p:cNvSpPr txBox="1">
            <a:spLocks noGrp="1"/>
          </p:cNvSpPr>
          <p:nvPr>
            <p:ph type="ftr" idx="11"/>
          </p:nvPr>
        </p:nvSpPr>
        <p:spPr>
          <a:xfrm>
            <a:off x="2306638" y="6408738"/>
            <a:ext cx="4078287" cy="30162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6"/>
        <p:cNvGrpSpPr/>
        <p:nvPr/>
      </p:nvGrpSpPr>
      <p:grpSpPr>
        <a:xfrm>
          <a:off x="0" y="0"/>
          <a:ext cx="0" cy="0"/>
          <a:chOff x="0" y="0"/>
          <a:chExt cx="0" cy="0"/>
        </a:xfrm>
      </p:grpSpPr>
      <p:sp>
        <p:nvSpPr>
          <p:cNvPr id="47" name="Google Shape;47;p12"/>
          <p:cNvSpPr txBox="1">
            <a:spLocks noGrp="1"/>
          </p:cNvSpPr>
          <p:nvPr>
            <p:ph type="title"/>
          </p:nvPr>
        </p:nvSpPr>
        <p:spPr>
          <a:xfrm>
            <a:off x="457200" y="273050"/>
            <a:ext cx="3008313" cy="1162050"/>
          </a:xfrm>
          <a:prstGeom prst="rect">
            <a:avLst/>
          </a:prstGeom>
          <a:solidFill>
            <a:schemeClr val="dk1"/>
          </a:solidFill>
          <a:ln>
            <a:noFill/>
          </a:ln>
        </p:spPr>
        <p:txBody>
          <a:bodyPr spcFirstLastPara="1" wrap="square" lIns="91425" tIns="45700" rIns="91425" bIns="45700" anchor="b" anchorCtr="0">
            <a:noAutofit/>
          </a:bodyPr>
          <a:lstStyle>
            <a:lvl1pPr lvl="0" algn="l">
              <a:lnSpc>
                <a:spcPct val="80000"/>
              </a:lnSpc>
              <a:spcBef>
                <a:spcPts val="0"/>
              </a:spcBef>
              <a:spcAft>
                <a:spcPts val="0"/>
              </a:spcAft>
              <a:buSzPts val="1400"/>
              <a:buNone/>
              <a:defRPr sz="2000" b="1"/>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48" name="Google Shape;48;p1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40"/>
              </a:spcBef>
              <a:spcAft>
                <a:spcPts val="0"/>
              </a:spcAft>
              <a:buSzPts val="1400"/>
              <a:buNone/>
              <a:defRPr sz="3200"/>
            </a:lvl1pPr>
            <a:lvl2pPr marL="914400" lvl="1" indent="-361950" algn="l">
              <a:lnSpc>
                <a:spcPct val="100000"/>
              </a:lnSpc>
              <a:spcBef>
                <a:spcPts val="960"/>
              </a:spcBef>
              <a:spcAft>
                <a:spcPts val="0"/>
              </a:spcAft>
              <a:buSzPts val="2100"/>
              <a:buChar char="●"/>
              <a:defRPr sz="2800"/>
            </a:lvl2pPr>
            <a:lvl3pPr marL="1371600" lvl="2" indent="-381000" algn="l">
              <a:lnSpc>
                <a:spcPct val="100000"/>
              </a:lnSpc>
              <a:spcBef>
                <a:spcPts val="840"/>
              </a:spcBef>
              <a:spcAft>
                <a:spcPts val="0"/>
              </a:spcAft>
              <a:buSzPts val="2400"/>
              <a:buChar char="●"/>
              <a:defRPr sz="2400"/>
            </a:lvl3pPr>
            <a:lvl4pPr marL="1828800" lvl="3" indent="-311150" algn="l">
              <a:lnSpc>
                <a:spcPct val="100000"/>
              </a:lnSpc>
              <a:spcBef>
                <a:spcPts val="720"/>
              </a:spcBef>
              <a:spcAft>
                <a:spcPts val="0"/>
              </a:spcAft>
              <a:buSzPts val="1300"/>
              <a:buChar char="●"/>
              <a:defRPr sz="2000"/>
            </a:lvl4pPr>
            <a:lvl5pPr marL="2286000" lvl="4" indent="-323850" algn="l">
              <a:lnSpc>
                <a:spcPct val="100000"/>
              </a:lnSpc>
              <a:spcBef>
                <a:spcPts val="600"/>
              </a:spcBef>
              <a:spcAft>
                <a:spcPts val="0"/>
              </a:spcAft>
              <a:buSzPts val="1500"/>
              <a:buChar char="●"/>
              <a:defRPr sz="2000"/>
            </a:lvl5pPr>
            <a:lvl6pPr marL="2743200" lvl="5" indent="-323850" algn="l">
              <a:lnSpc>
                <a:spcPct val="100000"/>
              </a:lnSpc>
              <a:spcBef>
                <a:spcPts val="600"/>
              </a:spcBef>
              <a:spcAft>
                <a:spcPts val="0"/>
              </a:spcAft>
              <a:buSzPts val="1500"/>
              <a:buChar char="●"/>
              <a:defRPr sz="2000"/>
            </a:lvl6pPr>
            <a:lvl7pPr marL="3200400" lvl="6" indent="-323850" algn="l">
              <a:lnSpc>
                <a:spcPct val="100000"/>
              </a:lnSpc>
              <a:spcBef>
                <a:spcPts val="600"/>
              </a:spcBef>
              <a:spcAft>
                <a:spcPts val="0"/>
              </a:spcAft>
              <a:buSzPts val="1500"/>
              <a:buChar char="●"/>
              <a:defRPr sz="2000"/>
            </a:lvl7pPr>
            <a:lvl8pPr marL="3657600" lvl="7" indent="-323850" algn="l">
              <a:lnSpc>
                <a:spcPct val="100000"/>
              </a:lnSpc>
              <a:spcBef>
                <a:spcPts val="600"/>
              </a:spcBef>
              <a:spcAft>
                <a:spcPts val="0"/>
              </a:spcAft>
              <a:buSzPts val="1500"/>
              <a:buChar char="●"/>
              <a:defRPr sz="2000"/>
            </a:lvl8pPr>
            <a:lvl9pPr marL="4114800" lvl="8" indent="-323850" algn="l">
              <a:lnSpc>
                <a:spcPct val="100000"/>
              </a:lnSpc>
              <a:spcBef>
                <a:spcPts val="600"/>
              </a:spcBef>
              <a:spcAft>
                <a:spcPts val="600"/>
              </a:spcAft>
              <a:buSzPts val="1500"/>
              <a:buChar char="●"/>
              <a:defRPr sz="2000"/>
            </a:lvl9pPr>
          </a:lstStyle>
          <a:p>
            <a:endParaRPr/>
          </a:p>
        </p:txBody>
      </p:sp>
      <p:sp>
        <p:nvSpPr>
          <p:cNvPr id="49" name="Google Shape;49;p1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SzPts val="1050"/>
              <a:buNone/>
              <a:defRPr sz="1400"/>
            </a:lvl1pPr>
            <a:lvl2pPr marL="914400" lvl="1" indent="-228600" algn="l">
              <a:lnSpc>
                <a:spcPct val="100000"/>
              </a:lnSpc>
              <a:spcBef>
                <a:spcPts val="420"/>
              </a:spcBef>
              <a:spcAft>
                <a:spcPts val="0"/>
              </a:spcAft>
              <a:buSzPts val="900"/>
              <a:buNone/>
              <a:defRPr sz="1200"/>
            </a:lvl2pPr>
            <a:lvl3pPr marL="1371600" lvl="2" indent="-228600" algn="l">
              <a:lnSpc>
                <a:spcPct val="100000"/>
              </a:lnSpc>
              <a:spcBef>
                <a:spcPts val="360"/>
              </a:spcBef>
              <a:spcAft>
                <a:spcPts val="0"/>
              </a:spcAft>
              <a:buSzPts val="1000"/>
              <a:buNone/>
              <a:defRPr sz="1000"/>
            </a:lvl3pPr>
            <a:lvl4pPr marL="1828800" lvl="3" indent="-228600" algn="l">
              <a:lnSpc>
                <a:spcPct val="100000"/>
              </a:lnSpc>
              <a:spcBef>
                <a:spcPts val="300"/>
              </a:spcBef>
              <a:spcAft>
                <a:spcPts val="0"/>
              </a:spcAft>
              <a:buSzPts val="585"/>
              <a:buNone/>
              <a:defRPr sz="900"/>
            </a:lvl4pPr>
            <a:lvl5pPr marL="2286000" lvl="4" indent="-228600" algn="l">
              <a:lnSpc>
                <a:spcPct val="100000"/>
              </a:lnSpc>
              <a:spcBef>
                <a:spcPts val="270"/>
              </a:spcBef>
              <a:spcAft>
                <a:spcPts val="0"/>
              </a:spcAft>
              <a:buSzPts val="675"/>
              <a:buNone/>
              <a:defRPr sz="900"/>
            </a:lvl5pPr>
            <a:lvl6pPr marL="2743200" lvl="5" indent="-228600" algn="l">
              <a:lnSpc>
                <a:spcPct val="100000"/>
              </a:lnSpc>
              <a:spcBef>
                <a:spcPts val="270"/>
              </a:spcBef>
              <a:spcAft>
                <a:spcPts val="0"/>
              </a:spcAft>
              <a:buSzPts val="675"/>
              <a:buNone/>
              <a:defRPr sz="900"/>
            </a:lvl6pPr>
            <a:lvl7pPr marL="3200400" lvl="6" indent="-228600" algn="l">
              <a:lnSpc>
                <a:spcPct val="100000"/>
              </a:lnSpc>
              <a:spcBef>
                <a:spcPts val="270"/>
              </a:spcBef>
              <a:spcAft>
                <a:spcPts val="0"/>
              </a:spcAft>
              <a:buSzPts val="675"/>
              <a:buNone/>
              <a:defRPr sz="900"/>
            </a:lvl7pPr>
            <a:lvl8pPr marL="3657600" lvl="7" indent="-228600" algn="l">
              <a:lnSpc>
                <a:spcPct val="100000"/>
              </a:lnSpc>
              <a:spcBef>
                <a:spcPts val="270"/>
              </a:spcBef>
              <a:spcAft>
                <a:spcPts val="0"/>
              </a:spcAft>
              <a:buSzPts val="675"/>
              <a:buNone/>
              <a:defRPr sz="900"/>
            </a:lvl8pPr>
            <a:lvl9pPr marL="4114800" lvl="8" indent="-228600" algn="l">
              <a:lnSpc>
                <a:spcPct val="100000"/>
              </a:lnSpc>
              <a:spcBef>
                <a:spcPts val="270"/>
              </a:spcBef>
              <a:spcAft>
                <a:spcPts val="270"/>
              </a:spcAft>
              <a:buSzPts val="675"/>
              <a:buNone/>
              <a:defRPr sz="900"/>
            </a:lvl9pPr>
          </a:lstStyle>
          <a:p>
            <a:endParaRPr/>
          </a:p>
        </p:txBody>
      </p:sp>
      <p:sp>
        <p:nvSpPr>
          <p:cNvPr id="50" name="Google Shape;50;p12"/>
          <p:cNvSpPr txBox="1">
            <a:spLocks noGrp="1"/>
          </p:cNvSpPr>
          <p:nvPr>
            <p:ph type="ftr" idx="11"/>
          </p:nvPr>
        </p:nvSpPr>
        <p:spPr>
          <a:xfrm>
            <a:off x="2306638" y="6408738"/>
            <a:ext cx="4078287" cy="30162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1792288" y="4800600"/>
            <a:ext cx="5486400" cy="566738"/>
          </a:xfrm>
          <a:prstGeom prst="rect">
            <a:avLst/>
          </a:prstGeom>
          <a:solidFill>
            <a:schemeClr val="dk1"/>
          </a:solidFill>
          <a:ln>
            <a:noFill/>
          </a:ln>
        </p:spPr>
        <p:txBody>
          <a:bodyPr spcFirstLastPara="1" wrap="square" lIns="91425" tIns="45700" rIns="91425" bIns="45700" anchor="b" anchorCtr="0">
            <a:noAutofit/>
          </a:bodyPr>
          <a:lstStyle>
            <a:lvl1pPr lvl="0" algn="l">
              <a:lnSpc>
                <a:spcPct val="80000"/>
              </a:lnSpc>
              <a:spcBef>
                <a:spcPts val="0"/>
              </a:spcBef>
              <a:spcAft>
                <a:spcPts val="0"/>
              </a:spcAft>
              <a:buSzPts val="1400"/>
              <a:buNone/>
              <a:defRPr sz="2000" b="1"/>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53" name="Google Shape;53;p13"/>
          <p:cNvSpPr>
            <a:spLocks noGrp="1"/>
          </p:cNvSpPr>
          <p:nvPr>
            <p:ph type="pic" idx="2"/>
          </p:nvPr>
        </p:nvSpPr>
        <p:spPr>
          <a:xfrm>
            <a:off x="1792288" y="612775"/>
            <a:ext cx="5486400" cy="4114800"/>
          </a:xfrm>
          <a:prstGeom prst="rect">
            <a:avLst/>
          </a:prstGeom>
          <a:noFill/>
          <a:ln>
            <a:noFill/>
          </a:ln>
        </p:spPr>
      </p:sp>
      <p:sp>
        <p:nvSpPr>
          <p:cNvPr id="54" name="Google Shape;54;p1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SzPts val="1050"/>
              <a:buNone/>
              <a:defRPr sz="1400"/>
            </a:lvl1pPr>
            <a:lvl2pPr marL="914400" lvl="1" indent="-228600" algn="l">
              <a:lnSpc>
                <a:spcPct val="100000"/>
              </a:lnSpc>
              <a:spcBef>
                <a:spcPts val="420"/>
              </a:spcBef>
              <a:spcAft>
                <a:spcPts val="0"/>
              </a:spcAft>
              <a:buSzPts val="900"/>
              <a:buNone/>
              <a:defRPr sz="1200"/>
            </a:lvl2pPr>
            <a:lvl3pPr marL="1371600" lvl="2" indent="-228600" algn="l">
              <a:lnSpc>
                <a:spcPct val="100000"/>
              </a:lnSpc>
              <a:spcBef>
                <a:spcPts val="360"/>
              </a:spcBef>
              <a:spcAft>
                <a:spcPts val="0"/>
              </a:spcAft>
              <a:buSzPts val="1000"/>
              <a:buNone/>
              <a:defRPr sz="1000"/>
            </a:lvl3pPr>
            <a:lvl4pPr marL="1828800" lvl="3" indent="-228600" algn="l">
              <a:lnSpc>
                <a:spcPct val="100000"/>
              </a:lnSpc>
              <a:spcBef>
                <a:spcPts val="300"/>
              </a:spcBef>
              <a:spcAft>
                <a:spcPts val="0"/>
              </a:spcAft>
              <a:buSzPts val="585"/>
              <a:buNone/>
              <a:defRPr sz="900"/>
            </a:lvl4pPr>
            <a:lvl5pPr marL="2286000" lvl="4" indent="-228600" algn="l">
              <a:lnSpc>
                <a:spcPct val="100000"/>
              </a:lnSpc>
              <a:spcBef>
                <a:spcPts val="270"/>
              </a:spcBef>
              <a:spcAft>
                <a:spcPts val="0"/>
              </a:spcAft>
              <a:buSzPts val="675"/>
              <a:buNone/>
              <a:defRPr sz="900"/>
            </a:lvl5pPr>
            <a:lvl6pPr marL="2743200" lvl="5" indent="-228600" algn="l">
              <a:lnSpc>
                <a:spcPct val="100000"/>
              </a:lnSpc>
              <a:spcBef>
                <a:spcPts val="270"/>
              </a:spcBef>
              <a:spcAft>
                <a:spcPts val="0"/>
              </a:spcAft>
              <a:buSzPts val="675"/>
              <a:buNone/>
              <a:defRPr sz="900"/>
            </a:lvl6pPr>
            <a:lvl7pPr marL="3200400" lvl="6" indent="-228600" algn="l">
              <a:lnSpc>
                <a:spcPct val="100000"/>
              </a:lnSpc>
              <a:spcBef>
                <a:spcPts val="270"/>
              </a:spcBef>
              <a:spcAft>
                <a:spcPts val="0"/>
              </a:spcAft>
              <a:buSzPts val="675"/>
              <a:buNone/>
              <a:defRPr sz="900"/>
            </a:lvl7pPr>
            <a:lvl8pPr marL="3657600" lvl="7" indent="-228600" algn="l">
              <a:lnSpc>
                <a:spcPct val="100000"/>
              </a:lnSpc>
              <a:spcBef>
                <a:spcPts val="270"/>
              </a:spcBef>
              <a:spcAft>
                <a:spcPts val="0"/>
              </a:spcAft>
              <a:buSzPts val="675"/>
              <a:buNone/>
              <a:defRPr sz="900"/>
            </a:lvl8pPr>
            <a:lvl9pPr marL="4114800" lvl="8" indent="-228600" algn="l">
              <a:lnSpc>
                <a:spcPct val="100000"/>
              </a:lnSpc>
              <a:spcBef>
                <a:spcPts val="270"/>
              </a:spcBef>
              <a:spcAft>
                <a:spcPts val="270"/>
              </a:spcAft>
              <a:buSzPts val="675"/>
              <a:buNone/>
              <a:defRPr sz="900"/>
            </a:lvl9pPr>
          </a:lstStyle>
          <a:p>
            <a:endParaRPr/>
          </a:p>
        </p:txBody>
      </p:sp>
      <p:sp>
        <p:nvSpPr>
          <p:cNvPr id="55" name="Google Shape;55;p13"/>
          <p:cNvSpPr txBox="1">
            <a:spLocks noGrp="1"/>
          </p:cNvSpPr>
          <p:nvPr>
            <p:ph type="ftr" idx="11"/>
          </p:nvPr>
        </p:nvSpPr>
        <p:spPr>
          <a:xfrm>
            <a:off x="2306638" y="6408738"/>
            <a:ext cx="4078287" cy="30162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a:spLocks noGrp="1"/>
          </p:cNvSpPr>
          <p:nvPr>
            <p:ph type="title"/>
          </p:nvPr>
        </p:nvSpPr>
        <p:spPr>
          <a:xfrm>
            <a:off x="1154113" y="271463"/>
            <a:ext cx="6915150" cy="469900"/>
          </a:xfrm>
          <a:prstGeom prst="rect">
            <a:avLst/>
          </a:prstGeom>
          <a:solidFill>
            <a:schemeClr val="dk1"/>
          </a:solidFill>
          <a:ln>
            <a:noFill/>
          </a:ln>
        </p:spPr>
        <p:txBody>
          <a:bodyPr spcFirstLastPara="1" wrap="square" lIns="91425" tIns="45700" rIns="91425" bIns="45700" anchor="ctr" anchorCtr="0">
            <a:noAutofit/>
          </a:bodyPr>
          <a:lstStyle>
            <a:lvl1pPr marR="0" lvl="0" algn="r" rtl="0">
              <a:lnSpc>
                <a:spcPct val="80000"/>
              </a:lnSpc>
              <a:spcBef>
                <a:spcPts val="0"/>
              </a:spcBef>
              <a:spcAft>
                <a:spcPts val="0"/>
              </a:spcAft>
              <a:buClr>
                <a:srgbClr val="000000"/>
              </a:buClr>
              <a:buSzPts val="1400"/>
              <a:buFont typeface="Arial"/>
              <a:buNone/>
              <a:defRPr sz="1800" b="1" i="0" u="none" strike="noStrike" cap="none">
                <a:solidFill>
                  <a:schemeClr val="lt1"/>
                </a:solidFill>
                <a:latin typeface="Arial"/>
                <a:ea typeface="Arial"/>
                <a:cs typeface="Arial"/>
                <a:sym typeface="Arial"/>
              </a:defRPr>
            </a:lvl1pPr>
            <a:lvl2pPr marR="0" lvl="1" algn="l" rtl="0">
              <a:lnSpc>
                <a:spcPct val="80000"/>
              </a:lnSpc>
              <a:spcBef>
                <a:spcPts val="0"/>
              </a:spcBef>
              <a:spcAft>
                <a:spcPts val="0"/>
              </a:spcAft>
              <a:buClr>
                <a:srgbClr val="000000"/>
              </a:buClr>
              <a:buSzPts val="1400"/>
              <a:buFont typeface="Arial"/>
              <a:buNone/>
              <a:defRPr sz="1800" b="1" i="0" u="none" strike="noStrike" cap="none">
                <a:solidFill>
                  <a:srgbClr val="7379A4"/>
                </a:solidFill>
                <a:latin typeface="Verdana"/>
                <a:ea typeface="Verdana"/>
                <a:cs typeface="Verdana"/>
                <a:sym typeface="Verdana"/>
              </a:defRPr>
            </a:lvl2pPr>
            <a:lvl3pPr marR="0" lvl="2" algn="l" rtl="0">
              <a:lnSpc>
                <a:spcPct val="80000"/>
              </a:lnSpc>
              <a:spcBef>
                <a:spcPts val="0"/>
              </a:spcBef>
              <a:spcAft>
                <a:spcPts val="0"/>
              </a:spcAft>
              <a:buClr>
                <a:srgbClr val="000000"/>
              </a:buClr>
              <a:buSzPts val="1400"/>
              <a:buFont typeface="Arial"/>
              <a:buNone/>
              <a:defRPr sz="1800" b="1" i="0" u="none" strike="noStrike" cap="none">
                <a:solidFill>
                  <a:srgbClr val="7379A4"/>
                </a:solidFill>
                <a:latin typeface="Verdana"/>
                <a:ea typeface="Verdana"/>
                <a:cs typeface="Verdana"/>
                <a:sym typeface="Verdana"/>
              </a:defRPr>
            </a:lvl3pPr>
            <a:lvl4pPr marR="0" lvl="3" algn="l" rtl="0">
              <a:lnSpc>
                <a:spcPct val="80000"/>
              </a:lnSpc>
              <a:spcBef>
                <a:spcPts val="0"/>
              </a:spcBef>
              <a:spcAft>
                <a:spcPts val="0"/>
              </a:spcAft>
              <a:buClr>
                <a:srgbClr val="000000"/>
              </a:buClr>
              <a:buSzPts val="1400"/>
              <a:buFont typeface="Arial"/>
              <a:buNone/>
              <a:defRPr sz="1800" b="1" i="0" u="none" strike="noStrike" cap="none">
                <a:solidFill>
                  <a:srgbClr val="7379A4"/>
                </a:solidFill>
                <a:latin typeface="Verdana"/>
                <a:ea typeface="Verdana"/>
                <a:cs typeface="Verdana"/>
                <a:sym typeface="Verdana"/>
              </a:defRPr>
            </a:lvl4pPr>
            <a:lvl5pPr marR="0" lvl="4" algn="l" rtl="0">
              <a:lnSpc>
                <a:spcPct val="80000"/>
              </a:lnSpc>
              <a:spcBef>
                <a:spcPts val="0"/>
              </a:spcBef>
              <a:spcAft>
                <a:spcPts val="0"/>
              </a:spcAft>
              <a:buClr>
                <a:srgbClr val="000000"/>
              </a:buClr>
              <a:buSzPts val="1400"/>
              <a:buFont typeface="Arial"/>
              <a:buNone/>
              <a:defRPr sz="1800" b="1" i="0" u="none" strike="noStrike" cap="none">
                <a:solidFill>
                  <a:srgbClr val="7379A4"/>
                </a:solidFill>
                <a:latin typeface="Verdana"/>
                <a:ea typeface="Verdana"/>
                <a:cs typeface="Verdana"/>
                <a:sym typeface="Verdana"/>
              </a:defRPr>
            </a:lvl5pPr>
            <a:lvl6pPr marR="0" lvl="5" algn="l" rtl="0">
              <a:lnSpc>
                <a:spcPct val="80000"/>
              </a:lnSpc>
              <a:spcBef>
                <a:spcPts val="0"/>
              </a:spcBef>
              <a:spcAft>
                <a:spcPts val="0"/>
              </a:spcAft>
              <a:buClr>
                <a:srgbClr val="000000"/>
              </a:buClr>
              <a:buSzPts val="1400"/>
              <a:buFont typeface="Arial"/>
              <a:buNone/>
              <a:defRPr sz="1800" b="1" i="0" u="none" strike="noStrike" cap="none">
                <a:solidFill>
                  <a:srgbClr val="7379A4"/>
                </a:solidFill>
                <a:latin typeface="Verdana"/>
                <a:ea typeface="Verdana"/>
                <a:cs typeface="Verdana"/>
                <a:sym typeface="Verdana"/>
              </a:defRPr>
            </a:lvl6pPr>
            <a:lvl7pPr marR="0" lvl="6" algn="l" rtl="0">
              <a:lnSpc>
                <a:spcPct val="80000"/>
              </a:lnSpc>
              <a:spcBef>
                <a:spcPts val="0"/>
              </a:spcBef>
              <a:spcAft>
                <a:spcPts val="0"/>
              </a:spcAft>
              <a:buClr>
                <a:srgbClr val="000000"/>
              </a:buClr>
              <a:buSzPts val="1400"/>
              <a:buFont typeface="Arial"/>
              <a:buNone/>
              <a:defRPr sz="1800" b="1" i="0" u="none" strike="noStrike" cap="none">
                <a:solidFill>
                  <a:srgbClr val="7379A4"/>
                </a:solidFill>
                <a:latin typeface="Verdana"/>
                <a:ea typeface="Verdana"/>
                <a:cs typeface="Verdana"/>
                <a:sym typeface="Verdana"/>
              </a:defRPr>
            </a:lvl7pPr>
            <a:lvl8pPr marR="0" lvl="7" algn="l" rtl="0">
              <a:lnSpc>
                <a:spcPct val="80000"/>
              </a:lnSpc>
              <a:spcBef>
                <a:spcPts val="0"/>
              </a:spcBef>
              <a:spcAft>
                <a:spcPts val="0"/>
              </a:spcAft>
              <a:buClr>
                <a:srgbClr val="000000"/>
              </a:buClr>
              <a:buSzPts val="1400"/>
              <a:buFont typeface="Arial"/>
              <a:buNone/>
              <a:defRPr sz="1800" b="1" i="0" u="none" strike="noStrike" cap="none">
                <a:solidFill>
                  <a:srgbClr val="7379A4"/>
                </a:solidFill>
                <a:latin typeface="Verdana"/>
                <a:ea typeface="Verdana"/>
                <a:cs typeface="Verdana"/>
                <a:sym typeface="Verdana"/>
              </a:defRPr>
            </a:lvl8pPr>
            <a:lvl9pPr marR="0" lvl="8" algn="l" rtl="0">
              <a:lnSpc>
                <a:spcPct val="80000"/>
              </a:lnSpc>
              <a:spcBef>
                <a:spcPts val="0"/>
              </a:spcBef>
              <a:spcAft>
                <a:spcPts val="0"/>
              </a:spcAft>
              <a:buClr>
                <a:srgbClr val="000000"/>
              </a:buClr>
              <a:buSzPts val="1400"/>
              <a:buFont typeface="Arial"/>
              <a:buNone/>
              <a:defRPr sz="1800" b="1" i="0" u="none" strike="noStrike" cap="none">
                <a:solidFill>
                  <a:srgbClr val="7379A4"/>
                </a:solidFill>
                <a:latin typeface="Verdana"/>
                <a:ea typeface="Verdana"/>
                <a:cs typeface="Verdana"/>
                <a:sym typeface="Verdana"/>
              </a:defRPr>
            </a:lvl9pPr>
          </a:lstStyle>
          <a:p>
            <a:endParaRPr/>
          </a:p>
        </p:txBody>
      </p:sp>
      <p:sp>
        <p:nvSpPr>
          <p:cNvPr id="11" name="Google Shape;11;p4"/>
          <p:cNvSpPr txBox="1">
            <a:spLocks noGrp="1"/>
          </p:cNvSpPr>
          <p:nvPr>
            <p:ph type="body" idx="1"/>
          </p:nvPr>
        </p:nvSpPr>
        <p:spPr>
          <a:xfrm>
            <a:off x="1188403" y="882015"/>
            <a:ext cx="6973887" cy="5245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20"/>
              </a:spcBef>
              <a:spcAft>
                <a:spcPts val="0"/>
              </a:spcAft>
              <a:buClr>
                <a:srgbClr val="000000"/>
              </a:buClr>
              <a:buSzPts val="1400"/>
              <a:buFont typeface="Arial"/>
              <a:buNone/>
              <a:defRPr sz="1100" b="0" i="0" u="none" strike="noStrike" cap="none">
                <a:solidFill>
                  <a:srgbClr val="000000"/>
                </a:solidFill>
                <a:latin typeface="Calibri"/>
                <a:ea typeface="Calibri"/>
                <a:cs typeface="Calibri"/>
                <a:sym typeface="Calibri"/>
              </a:defRPr>
            </a:lvl1pPr>
            <a:lvl2pPr marL="914400" marR="0" lvl="1" indent="-280987" algn="l" rtl="0">
              <a:lnSpc>
                <a:spcPct val="100000"/>
              </a:lnSpc>
              <a:spcBef>
                <a:spcPts val="330"/>
              </a:spcBef>
              <a:spcAft>
                <a:spcPts val="0"/>
              </a:spcAft>
              <a:buClr>
                <a:srgbClr val="7379A4"/>
              </a:buClr>
              <a:buSzPts val="825"/>
              <a:buFont typeface="Arial"/>
              <a:buChar char="●"/>
              <a:defRPr sz="1100" b="0" i="0" u="none" strike="noStrike" cap="none">
                <a:solidFill>
                  <a:schemeClr val="dk1"/>
                </a:solidFill>
                <a:latin typeface="Calibri"/>
                <a:ea typeface="Calibri"/>
                <a:cs typeface="Calibri"/>
                <a:sym typeface="Calibri"/>
              </a:defRPr>
            </a:lvl2pPr>
            <a:lvl3pPr marL="1371600" marR="0" lvl="2" indent="-298450" algn="l" rtl="0">
              <a:lnSpc>
                <a:spcPct val="100000"/>
              </a:lnSpc>
              <a:spcBef>
                <a:spcPts val="330"/>
              </a:spcBef>
              <a:spcAft>
                <a:spcPts val="0"/>
              </a:spcAft>
              <a:buClr>
                <a:srgbClr val="8C7DA7"/>
              </a:buClr>
              <a:buSzPts val="1100"/>
              <a:buFont typeface="Arial"/>
              <a:buChar char="●"/>
              <a:defRPr sz="1100" b="0" i="0" u="none" strike="noStrike" cap="none">
                <a:solidFill>
                  <a:schemeClr val="dk1"/>
                </a:solidFill>
                <a:latin typeface="Calibri"/>
                <a:ea typeface="Calibri"/>
                <a:cs typeface="Calibri"/>
                <a:sym typeface="Calibri"/>
              </a:defRPr>
            </a:lvl3pPr>
            <a:lvl4pPr marL="1828800" marR="0" lvl="3" indent="-274002" algn="l" rtl="0">
              <a:lnSpc>
                <a:spcPct val="100000"/>
              </a:lnSpc>
              <a:spcBef>
                <a:spcPts val="330"/>
              </a:spcBef>
              <a:spcAft>
                <a:spcPts val="0"/>
              </a:spcAft>
              <a:buClr>
                <a:srgbClr val="7E9CC0"/>
              </a:buClr>
              <a:buSzPts val="715"/>
              <a:buFont typeface="Arial"/>
              <a:buChar char="●"/>
              <a:defRPr sz="1100" b="0" i="0" u="none" strike="noStrike" cap="none">
                <a:solidFill>
                  <a:schemeClr val="dk1"/>
                </a:solidFill>
                <a:latin typeface="Calibri"/>
                <a:ea typeface="Calibri"/>
                <a:cs typeface="Calibri"/>
                <a:sym typeface="Calibri"/>
              </a:defRPr>
            </a:lvl4pPr>
            <a:lvl5pPr marL="2286000" marR="0" lvl="4" indent="-280987" algn="l" rtl="0">
              <a:lnSpc>
                <a:spcPct val="100000"/>
              </a:lnSpc>
              <a:spcBef>
                <a:spcPts val="330"/>
              </a:spcBef>
              <a:spcAft>
                <a:spcPts val="0"/>
              </a:spcAft>
              <a:buClr>
                <a:srgbClr val="90AFB7"/>
              </a:buClr>
              <a:buSzPts val="825"/>
              <a:buFont typeface="Arial"/>
              <a:buChar char="●"/>
              <a:defRPr sz="1100" b="0" i="0" u="none" strike="noStrike" cap="none">
                <a:solidFill>
                  <a:schemeClr val="dk1"/>
                </a:solidFill>
                <a:latin typeface="Calibri"/>
                <a:ea typeface="Calibri"/>
                <a:cs typeface="Calibri"/>
                <a:sym typeface="Calibri"/>
              </a:defRPr>
            </a:lvl5pPr>
            <a:lvl6pPr marL="2743200" marR="0" lvl="5" indent="-280987" algn="l" rtl="0">
              <a:lnSpc>
                <a:spcPct val="100000"/>
              </a:lnSpc>
              <a:spcBef>
                <a:spcPts val="330"/>
              </a:spcBef>
              <a:spcAft>
                <a:spcPts val="0"/>
              </a:spcAft>
              <a:buClr>
                <a:srgbClr val="90AFB7"/>
              </a:buClr>
              <a:buSzPts val="825"/>
              <a:buFont typeface="Arial"/>
              <a:buChar char="●"/>
              <a:defRPr sz="1100" b="0" i="0" u="none" strike="noStrike" cap="none">
                <a:solidFill>
                  <a:schemeClr val="dk1"/>
                </a:solidFill>
                <a:latin typeface="Calibri"/>
                <a:ea typeface="Calibri"/>
                <a:cs typeface="Calibri"/>
                <a:sym typeface="Calibri"/>
              </a:defRPr>
            </a:lvl6pPr>
            <a:lvl7pPr marL="3200400" marR="0" lvl="6" indent="-280987" algn="l" rtl="0">
              <a:lnSpc>
                <a:spcPct val="100000"/>
              </a:lnSpc>
              <a:spcBef>
                <a:spcPts val="330"/>
              </a:spcBef>
              <a:spcAft>
                <a:spcPts val="0"/>
              </a:spcAft>
              <a:buClr>
                <a:srgbClr val="90AFB7"/>
              </a:buClr>
              <a:buSzPts val="825"/>
              <a:buFont typeface="Arial"/>
              <a:buChar char="●"/>
              <a:defRPr sz="1100" b="0" i="0" u="none" strike="noStrike" cap="none">
                <a:solidFill>
                  <a:schemeClr val="dk1"/>
                </a:solidFill>
                <a:latin typeface="Calibri"/>
                <a:ea typeface="Calibri"/>
                <a:cs typeface="Calibri"/>
                <a:sym typeface="Calibri"/>
              </a:defRPr>
            </a:lvl7pPr>
            <a:lvl8pPr marL="3657600" marR="0" lvl="7" indent="-280987" algn="l" rtl="0">
              <a:lnSpc>
                <a:spcPct val="100000"/>
              </a:lnSpc>
              <a:spcBef>
                <a:spcPts val="330"/>
              </a:spcBef>
              <a:spcAft>
                <a:spcPts val="0"/>
              </a:spcAft>
              <a:buClr>
                <a:srgbClr val="90AFB7"/>
              </a:buClr>
              <a:buSzPts val="825"/>
              <a:buFont typeface="Arial"/>
              <a:buChar char="●"/>
              <a:defRPr sz="1100" b="0" i="0" u="none" strike="noStrike" cap="none">
                <a:solidFill>
                  <a:schemeClr val="dk1"/>
                </a:solidFill>
                <a:latin typeface="Calibri"/>
                <a:ea typeface="Calibri"/>
                <a:cs typeface="Calibri"/>
                <a:sym typeface="Calibri"/>
              </a:defRPr>
            </a:lvl8pPr>
            <a:lvl9pPr marL="4114800" marR="0" lvl="8" indent="-280987" algn="l" rtl="0">
              <a:lnSpc>
                <a:spcPct val="100000"/>
              </a:lnSpc>
              <a:spcBef>
                <a:spcPts val="330"/>
              </a:spcBef>
              <a:spcAft>
                <a:spcPts val="330"/>
              </a:spcAft>
              <a:buClr>
                <a:srgbClr val="90AFB7"/>
              </a:buClr>
              <a:buSzPts val="825"/>
              <a:buFont typeface="Arial"/>
              <a:buChar char="●"/>
              <a:defRPr sz="1100" b="0" i="0" u="none" strike="noStrike" cap="none">
                <a:solidFill>
                  <a:schemeClr val="dk1"/>
                </a:solidFill>
                <a:latin typeface="Calibri"/>
                <a:ea typeface="Calibri"/>
                <a:cs typeface="Calibri"/>
                <a:sym typeface="Calibri"/>
              </a:defRPr>
            </a:lvl9pPr>
          </a:lstStyle>
          <a:p>
            <a:endParaRPr/>
          </a:p>
        </p:txBody>
      </p:sp>
      <p:sp>
        <p:nvSpPr>
          <p:cNvPr id="12" name="Google Shape;12;p4"/>
          <p:cNvSpPr txBox="1">
            <a:spLocks noGrp="1"/>
          </p:cNvSpPr>
          <p:nvPr>
            <p:ph type="ftr" idx="11"/>
          </p:nvPr>
        </p:nvSpPr>
        <p:spPr>
          <a:xfrm>
            <a:off x="2306638" y="6408738"/>
            <a:ext cx="4078287" cy="3016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1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cxnSp>
        <p:nvCxnSpPr>
          <p:cNvPr id="13" name="Google Shape;13;p4"/>
          <p:cNvCxnSpPr/>
          <p:nvPr/>
        </p:nvCxnSpPr>
        <p:spPr>
          <a:xfrm>
            <a:off x="309563" y="728663"/>
            <a:ext cx="8377237" cy="0"/>
          </a:xfrm>
          <a:prstGeom prst="straightConnector1">
            <a:avLst/>
          </a:prstGeom>
          <a:noFill/>
          <a:ln w="28575" cap="flat" cmpd="sng">
            <a:solidFill>
              <a:srgbClr val="0000FF"/>
            </a:solidFill>
            <a:prstDash val="solid"/>
            <a:round/>
            <a:headEnd type="none" w="sm" len="sm"/>
            <a:tailEnd type="none" w="sm" len="sm"/>
          </a:ln>
        </p:spPr>
      </p:cxnSp>
      <p:sp>
        <p:nvSpPr>
          <p:cNvPr id="14" name="Google Shape;14;p4"/>
          <p:cNvSpPr/>
          <p:nvPr/>
        </p:nvSpPr>
        <p:spPr>
          <a:xfrm>
            <a:off x="4114800" y="3214688"/>
            <a:ext cx="9144000" cy="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15" name="Google Shape;15;p4"/>
          <p:cNvSpPr txBox="1"/>
          <p:nvPr/>
        </p:nvSpPr>
        <p:spPr>
          <a:xfrm>
            <a:off x="201613" y="6253163"/>
            <a:ext cx="1109662" cy="260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p:txBody>
      </p:sp>
      <p:sp>
        <p:nvSpPr>
          <p:cNvPr id="16" name="Google Shape;16;p4"/>
          <p:cNvSpPr txBox="1"/>
          <p:nvPr/>
        </p:nvSpPr>
        <p:spPr>
          <a:xfrm>
            <a:off x="5205413" y="6248400"/>
            <a:ext cx="2274887"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cxnSp>
        <p:nvCxnSpPr>
          <p:cNvPr id="17" name="Google Shape;17;p4"/>
          <p:cNvCxnSpPr/>
          <p:nvPr/>
        </p:nvCxnSpPr>
        <p:spPr>
          <a:xfrm>
            <a:off x="461963" y="6267450"/>
            <a:ext cx="8377237" cy="0"/>
          </a:xfrm>
          <a:prstGeom prst="straightConnector1">
            <a:avLst/>
          </a:prstGeom>
          <a:noFill/>
          <a:ln w="9525" cap="flat" cmpd="sng">
            <a:solidFill>
              <a:schemeClr val="dk1"/>
            </a:solidFill>
            <a:prstDash val="solid"/>
            <a:round/>
            <a:headEnd type="none" w="sm" len="sm"/>
            <a:tailEnd type="none" w="sm" len="sm"/>
          </a:ln>
        </p:spPr>
      </p:cxnSp>
      <p:sp>
        <p:nvSpPr>
          <p:cNvPr id="18" name="Google Shape;18;p4"/>
          <p:cNvSpPr/>
          <p:nvPr/>
        </p:nvSpPr>
        <p:spPr>
          <a:xfrm>
            <a:off x="3771900" y="3200400"/>
            <a:ext cx="9144000" cy="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19" name="Google Shape;19;p4"/>
          <p:cNvSpPr txBox="1"/>
          <p:nvPr/>
        </p:nvSpPr>
        <p:spPr>
          <a:xfrm>
            <a:off x="1843088" y="6415088"/>
            <a:ext cx="2932112" cy="2143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01.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10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02.xml"/><Relationship Id="rId1" Type="http://schemas.openxmlformats.org/officeDocument/2006/relationships/slideLayout" Target="../slideLayouts/slideLayout1.xml"/><Relationship Id="rId4" Type="http://schemas.openxmlformats.org/officeDocument/2006/relationships/image" Target="../media/image60.jp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04.xml"/><Relationship Id="rId1" Type="http://schemas.openxmlformats.org/officeDocument/2006/relationships/slideLayout" Target="../slideLayouts/slideLayout1.xml"/><Relationship Id="rId5" Type="http://schemas.openxmlformats.org/officeDocument/2006/relationships/image" Target="../media/image62.jpg"/><Relationship Id="rId4" Type="http://schemas.openxmlformats.org/officeDocument/2006/relationships/hyperlink" Target="https://www.nbcnews.com/health/kids-health/here-s-reason-get-puppy-kids-pets-have-less-anxiety-n469591"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hyperlink" Target="http://www.opengardensblog.futuretext.com/wp-content/uploads/2015/05/Deep-learning-Data-science-iot-3.jpg" TargetMode="External"/><Relationship Id="rId2" Type="http://schemas.openxmlformats.org/officeDocument/2006/relationships/notesSlide" Target="../notesSlides/notesSlide106.xml"/><Relationship Id="rId1" Type="http://schemas.openxmlformats.org/officeDocument/2006/relationships/slideLayout" Target="../slideLayouts/slideLayout1.xml"/><Relationship Id="rId5" Type="http://schemas.openxmlformats.org/officeDocument/2006/relationships/hyperlink" Target="http://www-labs.iro.umontreal.ca/~bengioy/dlbook/" TargetMode="External"/><Relationship Id="rId4" Type="http://schemas.openxmlformats.org/officeDocument/2006/relationships/image" Target="../media/image63.jpg"/></Relationships>
</file>

<file path=ppt/slides/_rels/slide10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hyperlink" Target="http://www-labs.iro.umontreal.ca/~bengioy/dlbook/" TargetMode="External"/><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10.xml"/><Relationship Id="rId1" Type="http://schemas.openxmlformats.org/officeDocument/2006/relationships/slideLayout" Target="../slideLayouts/slideLayout1.xml"/><Relationship Id="rId4" Type="http://schemas.openxmlformats.org/officeDocument/2006/relationships/image" Target="../media/image67.jpg"/></Relationships>
</file>

<file path=ppt/slides/_rels/slide11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4.xml"/><Relationship Id="rId1" Type="http://schemas.openxmlformats.org/officeDocument/2006/relationships/slideLayout" Target="../slideLayouts/slideLayout1.xml"/><Relationship Id="rId4" Type="http://schemas.openxmlformats.org/officeDocument/2006/relationships/hyperlink" Target="https://towardsdatascience.com/semi-supervised-learning-with-gans-9f3cb128c5e"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blog.intelligentsystem.io/2020/04/thinking-like-a-machine-learning-architect/"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upload.wikimedia.org/wikipedia/commons/b/b8/Apple_slicing_function.png"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
          <p:cNvSpPr/>
          <p:nvPr/>
        </p:nvSpPr>
        <p:spPr>
          <a:xfrm>
            <a:off x="1130711" y="1982491"/>
            <a:ext cx="7029600" cy="14465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2400" b="1" dirty="0">
                <a:solidFill>
                  <a:srgbClr val="E30000"/>
                </a:solidFill>
                <a:latin typeface="Verdana"/>
                <a:ea typeface="Verdana"/>
                <a:cs typeface="Verdana"/>
                <a:sym typeface="Verdana"/>
              </a:rPr>
              <a:t>AI mentoring workshop</a:t>
            </a:r>
          </a:p>
          <a:p>
            <a:pPr marL="0" marR="0" lvl="0" indent="0" algn="ctr" rtl="0">
              <a:lnSpc>
                <a:spcPct val="100000"/>
              </a:lnSpc>
              <a:spcBef>
                <a:spcPts val="0"/>
              </a:spcBef>
              <a:spcAft>
                <a:spcPts val="0"/>
              </a:spcAft>
              <a:buClr>
                <a:srgbClr val="000000"/>
              </a:buClr>
              <a:buSzPts val="5400"/>
              <a:buFont typeface="Arial"/>
              <a:buNone/>
            </a:pPr>
            <a:r>
              <a:rPr lang="en-US" sz="2400" b="1" i="0" u="none" strike="noStrike" cap="none" dirty="0">
                <a:solidFill>
                  <a:srgbClr val="E30000"/>
                </a:solidFill>
                <a:latin typeface="Verdana"/>
                <a:ea typeface="Verdana"/>
                <a:cs typeface="Verdana"/>
                <a:sym typeface="Verdana"/>
              </a:rPr>
              <a:t>Feb </a:t>
            </a:r>
            <a:r>
              <a:rPr lang="en-US" sz="2400" b="1" dirty="0">
                <a:solidFill>
                  <a:srgbClr val="E30000"/>
                </a:solidFill>
                <a:latin typeface="Verdana"/>
                <a:ea typeface="Verdana"/>
                <a:cs typeface="Verdana"/>
                <a:sym typeface="Verdana"/>
              </a:rPr>
              <a:t>2022</a:t>
            </a:r>
            <a:endParaRPr sz="2400" b="1" i="0" u="none" strike="noStrike" cap="none" dirty="0">
              <a:solidFill>
                <a:schemeClr val="dk1"/>
              </a:solidFill>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2000"/>
              <a:buFont typeface="Arial"/>
              <a:buNone/>
            </a:pPr>
            <a:endParaRPr sz="2000" b="1" dirty="0">
              <a:solidFill>
                <a:srgbClr val="0000FF"/>
              </a:solidFill>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2000"/>
              <a:buFont typeface="Arial"/>
              <a:buNone/>
            </a:pPr>
            <a:endParaRPr sz="2000" b="1" dirty="0">
              <a:solidFill>
                <a:srgbClr val="0000FF"/>
              </a:solidFill>
              <a:latin typeface="Verdana"/>
              <a:ea typeface="Verdana"/>
              <a:cs typeface="Verdana"/>
              <a:sym typeface="Verdana"/>
            </a:endParaRPr>
          </a:p>
        </p:txBody>
      </p:sp>
      <p:pic>
        <p:nvPicPr>
          <p:cNvPr id="1026" name="Picture 2">
            <a:extLst>
              <a:ext uri="{FF2B5EF4-FFF2-40B4-BE49-F238E27FC236}">
                <a16:creationId xmlns:a16="http://schemas.microsoft.com/office/drawing/2014/main" id="{B017D94B-58D1-4A21-B6A5-D8535C53D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107" y="5275228"/>
            <a:ext cx="3095625" cy="723900"/>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1;p5" descr="feynlabs">
            <a:extLst>
              <a:ext uri="{FF2B5EF4-FFF2-40B4-BE49-F238E27FC236}">
                <a16:creationId xmlns:a16="http://schemas.microsoft.com/office/drawing/2014/main" id="{B41D8181-1260-4EA2-A23D-06F0D9165C5B}"/>
              </a:ext>
            </a:extLst>
          </p:cNvPr>
          <p:cNvPicPr preferRelativeResize="0"/>
          <p:nvPr/>
        </p:nvPicPr>
        <p:blipFill rotWithShape="1">
          <a:blip r:embed="rId4">
            <a:alphaModFix/>
          </a:blip>
          <a:srcRect/>
          <a:stretch/>
        </p:blipFill>
        <p:spPr>
          <a:xfrm>
            <a:off x="3723937" y="5275228"/>
            <a:ext cx="3322320" cy="6927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888239f7437e39c_16"/>
          <p:cNvSpPr txBox="1"/>
          <p:nvPr/>
        </p:nvSpPr>
        <p:spPr>
          <a:xfrm>
            <a:off x="650581" y="982196"/>
            <a:ext cx="7617929" cy="52629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FF"/>
                </a:solidFill>
                <a:latin typeface="Arial"/>
                <a:ea typeface="Arial"/>
                <a:cs typeface="Arial"/>
                <a:sym typeface="Arial"/>
              </a:rPr>
              <a:t>f)  </a:t>
            </a:r>
            <a:r>
              <a:rPr lang="en-US" sz="2400" b="0" i="0" u="none" strike="noStrike" cap="none" dirty="0">
                <a:solidFill>
                  <a:srgbClr val="FF0000"/>
                </a:solidFill>
                <a:latin typeface="Arial"/>
                <a:ea typeface="Arial"/>
                <a:cs typeface="Arial"/>
                <a:sym typeface="Arial"/>
              </a:rPr>
              <a:t>you consent to being recorded </a:t>
            </a:r>
            <a:r>
              <a:rPr lang="en-US" sz="2400" b="0" i="0" u="none" strike="noStrike" cap="none" dirty="0">
                <a:solidFill>
                  <a:srgbClr val="0000FF"/>
                </a:solidFill>
                <a:latin typeface="Arial"/>
                <a:ea typeface="Arial"/>
                <a:cs typeface="Arial"/>
                <a:sym typeface="Arial"/>
              </a:rPr>
              <a:t>and the recording shared in a password protected site (not downloadable). The site will not charge participants to access the material </a:t>
            </a:r>
            <a:endParaRPr sz="2400" b="0" i="0" u="none" strike="noStrike" cap="none" dirty="0">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FF"/>
                </a:solidFill>
                <a:latin typeface="Arial"/>
                <a:ea typeface="Arial"/>
                <a:cs typeface="Arial"/>
                <a:sym typeface="Arial"/>
              </a:rPr>
              <a:t>g)  We are </a:t>
            </a:r>
            <a:r>
              <a:rPr lang="en-US" sz="2400" b="0" i="0" u="none" strike="noStrike" cap="none" dirty="0">
                <a:solidFill>
                  <a:srgbClr val="FF0000"/>
                </a:solidFill>
                <a:latin typeface="Arial"/>
                <a:ea typeface="Arial"/>
                <a:cs typeface="Arial"/>
                <a:sym typeface="Arial"/>
              </a:rPr>
              <a:t>supportive for diversity </a:t>
            </a:r>
            <a:r>
              <a:rPr lang="en-US" sz="2400" b="0" i="0" u="none" strike="noStrike" cap="none" dirty="0">
                <a:solidFill>
                  <a:srgbClr val="0000FF"/>
                </a:solidFill>
                <a:latin typeface="Arial"/>
                <a:ea typeface="Arial"/>
                <a:cs typeface="Arial"/>
                <a:sym typeface="Arial"/>
              </a:rPr>
              <a:t>and also female participation in learning to code. </a:t>
            </a:r>
            <a:endParaRPr sz="2400" b="0" i="0" u="none" strike="noStrike" cap="none" dirty="0">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FF"/>
                </a:solidFill>
                <a:latin typeface="Arial"/>
                <a:ea typeface="Arial"/>
                <a:cs typeface="Arial"/>
                <a:sym typeface="Arial"/>
              </a:rPr>
              <a:t>Our core team has a </a:t>
            </a:r>
            <a:r>
              <a:rPr lang="en-US" sz="2400" b="0" i="0" u="none" strike="noStrike" cap="none" dirty="0">
                <a:solidFill>
                  <a:srgbClr val="FF0000"/>
                </a:solidFill>
                <a:latin typeface="Arial"/>
                <a:ea typeface="Arial"/>
                <a:cs typeface="Arial"/>
                <a:sym typeface="Arial"/>
              </a:rPr>
              <a:t>good gender balance </a:t>
            </a:r>
            <a:r>
              <a:rPr lang="en-US" sz="2400" b="0" i="0" u="none" strike="noStrike" cap="none" dirty="0">
                <a:solidFill>
                  <a:srgbClr val="0000FF"/>
                </a:solidFill>
                <a:latin typeface="Arial"/>
                <a:ea typeface="Arial"/>
                <a:cs typeface="Arial"/>
                <a:sym typeface="Arial"/>
              </a:rPr>
              <a:t>with three female leaders (of whom one is a PhD in AI, and two teach at Oxford with me)</a:t>
            </a:r>
          </a:p>
          <a:p>
            <a:pPr marL="0" marR="0" lvl="0" indent="0" algn="l" rtl="0">
              <a:lnSpc>
                <a:spcPct val="100000"/>
              </a:lnSpc>
              <a:spcBef>
                <a:spcPts val="0"/>
              </a:spcBef>
              <a:spcAft>
                <a:spcPts val="0"/>
              </a:spcAft>
              <a:buClr>
                <a:srgbClr val="000000"/>
              </a:buClr>
              <a:buSzPts val="2400"/>
              <a:buFont typeface="Arial"/>
              <a:buNone/>
            </a:pPr>
            <a:r>
              <a:rPr lang="en-US" sz="2400" dirty="0">
                <a:solidFill>
                  <a:srgbClr val="0000FF"/>
                </a:solidFill>
              </a:rPr>
              <a:t>h) There will be a </a:t>
            </a:r>
            <a:r>
              <a:rPr lang="en-US" sz="2400" dirty="0">
                <a:solidFill>
                  <a:srgbClr val="FF0000"/>
                </a:solidFill>
              </a:rPr>
              <a:t>book based on the code </a:t>
            </a:r>
            <a:r>
              <a:rPr lang="en-US" sz="2400" dirty="0">
                <a:solidFill>
                  <a:srgbClr val="0000FF"/>
                </a:solidFill>
              </a:rPr>
              <a:t>which we can share with you later if you are interested </a:t>
            </a:r>
          </a:p>
          <a:p>
            <a:pPr marL="514350" marR="0" lvl="0" indent="-514350" algn="l" rtl="0">
              <a:lnSpc>
                <a:spcPct val="100000"/>
              </a:lnSpc>
              <a:spcBef>
                <a:spcPts val="0"/>
              </a:spcBef>
              <a:spcAft>
                <a:spcPts val="0"/>
              </a:spcAft>
              <a:buClr>
                <a:srgbClr val="000000"/>
              </a:buClr>
              <a:buSzPts val="2400"/>
              <a:buFont typeface="Arial"/>
              <a:buAutoNum type="romanLcParenR"/>
            </a:pPr>
            <a:r>
              <a:rPr lang="en-US" sz="2400" dirty="0">
                <a:solidFill>
                  <a:srgbClr val="FF0000"/>
                </a:solidFill>
              </a:rPr>
              <a:t>Go slow first and speed up later </a:t>
            </a:r>
            <a:r>
              <a:rPr lang="en-US" sz="2400" dirty="0">
                <a:solidFill>
                  <a:srgbClr val="0000FF"/>
                </a:solidFill>
              </a:rPr>
              <a:t>so we get feel of group</a:t>
            </a:r>
          </a:p>
          <a:p>
            <a:pPr marR="0" lvl="0" algn="l" rtl="0">
              <a:lnSpc>
                <a:spcPct val="100000"/>
              </a:lnSpc>
              <a:spcBef>
                <a:spcPts val="0"/>
              </a:spcBef>
              <a:spcAft>
                <a:spcPts val="0"/>
              </a:spcAft>
              <a:buClr>
                <a:srgbClr val="000000"/>
              </a:buClr>
              <a:buSzPts val="2400"/>
            </a:pPr>
            <a:r>
              <a:rPr lang="en-US" sz="2400" dirty="0">
                <a:solidFill>
                  <a:srgbClr val="0000FF"/>
                </a:solidFill>
              </a:rPr>
              <a:t>j)    </a:t>
            </a:r>
            <a:r>
              <a:rPr lang="en-US" sz="2400" dirty="0">
                <a:solidFill>
                  <a:srgbClr val="FF0000"/>
                </a:solidFill>
              </a:rPr>
              <a:t>Exact sequence </a:t>
            </a:r>
            <a:r>
              <a:rPr lang="en-US" sz="2400" dirty="0">
                <a:solidFill>
                  <a:srgbClr val="0000FF"/>
                </a:solidFill>
              </a:rPr>
              <a:t>by next week</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g11367521805_0_291"/>
          <p:cNvSpPr/>
          <p:nvPr/>
        </p:nvSpPr>
        <p:spPr>
          <a:xfrm>
            <a:off x="326743" y="1276762"/>
            <a:ext cx="7987200" cy="45294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000" b="1">
                <a:solidFill>
                  <a:srgbClr val="0000FF"/>
                </a:solidFill>
                <a:latin typeface="Verdana"/>
                <a:ea typeface="Verdana"/>
                <a:cs typeface="Verdana"/>
                <a:sym typeface="Verdana"/>
              </a:rPr>
              <a:t>How to train an algorithm?</a:t>
            </a:r>
            <a:endParaRPr/>
          </a:p>
          <a:p>
            <a:pPr marL="0" marR="0" lvl="0" indent="0" algn="just" rtl="0">
              <a:spcBef>
                <a:spcPts val="0"/>
              </a:spcBef>
              <a:spcAft>
                <a:spcPts val="0"/>
              </a:spcAft>
              <a:buNone/>
            </a:pPr>
            <a:r>
              <a:rPr lang="en-US" sz="2000">
                <a:solidFill>
                  <a:srgbClr val="FF0000"/>
                </a:solidFill>
                <a:latin typeface="Verdana"/>
                <a:ea typeface="Verdana"/>
                <a:cs typeface="Verdana"/>
                <a:sym typeface="Verdana"/>
              </a:rPr>
              <a:t>Start with the Rules and apply them to Data OR  Start with the data and find the rules from the Data</a:t>
            </a:r>
            <a:endParaRPr/>
          </a:p>
          <a:p>
            <a:pPr marL="0" marR="0" lvl="0" indent="0" algn="just" rtl="0">
              <a:spcBef>
                <a:spcPts val="1000"/>
              </a:spcBef>
              <a:spcAft>
                <a:spcPts val="0"/>
              </a:spcAft>
              <a:buNone/>
            </a:pPr>
            <a:r>
              <a:rPr lang="en-US" sz="2000">
                <a:solidFill>
                  <a:srgbClr val="FF0000"/>
                </a:solidFill>
                <a:latin typeface="Verdana"/>
                <a:ea typeface="Verdana"/>
                <a:cs typeface="Verdana"/>
                <a:sym typeface="Verdana"/>
              </a:rPr>
              <a:t>The Top-down approach </a:t>
            </a:r>
            <a:r>
              <a:rPr lang="en-US" sz="2000">
                <a:solidFill>
                  <a:srgbClr val="0000FF"/>
                </a:solidFill>
                <a:latin typeface="Verdana"/>
                <a:ea typeface="Verdana"/>
                <a:cs typeface="Verdana"/>
                <a:sym typeface="Verdana"/>
              </a:rPr>
              <a:t>involved writing enough rules for all possible circumstances.  But this approach is obviously limited by the number of rules and by its finite rules base.</a:t>
            </a:r>
            <a:endParaRPr sz="2000">
              <a:solidFill>
                <a:srgbClr val="0000FF"/>
              </a:solidFill>
              <a:latin typeface="Verdana"/>
              <a:ea typeface="Verdana"/>
              <a:cs typeface="Verdana"/>
              <a:sym typeface="Verdana"/>
            </a:endParaRPr>
          </a:p>
          <a:p>
            <a:pPr marL="0" marR="0" lvl="0" indent="0" algn="just" rtl="0">
              <a:spcBef>
                <a:spcPts val="0"/>
              </a:spcBef>
              <a:spcAft>
                <a:spcPts val="0"/>
              </a:spcAft>
              <a:buNone/>
            </a:pPr>
            <a:r>
              <a:rPr lang="en-US" sz="2000">
                <a:solidFill>
                  <a:srgbClr val="0000FF"/>
                </a:solidFill>
                <a:latin typeface="Verdana"/>
                <a:ea typeface="Verdana"/>
                <a:cs typeface="Verdana"/>
                <a:sym typeface="Verdana"/>
              </a:rPr>
              <a:t> </a:t>
            </a:r>
            <a:endParaRPr sz="2000">
              <a:solidFill>
                <a:srgbClr val="0000FF"/>
              </a:solidFill>
              <a:latin typeface="Verdana"/>
              <a:ea typeface="Verdana"/>
              <a:cs typeface="Verdana"/>
              <a:sym typeface="Verdana"/>
            </a:endParaRPr>
          </a:p>
          <a:p>
            <a:pPr marL="0" marR="0" lvl="0" indent="0" algn="just" rtl="0">
              <a:spcBef>
                <a:spcPts val="0"/>
              </a:spcBef>
              <a:spcAft>
                <a:spcPts val="0"/>
              </a:spcAft>
              <a:buNone/>
            </a:pPr>
            <a:r>
              <a:rPr lang="en-US" sz="2000">
                <a:solidFill>
                  <a:srgbClr val="FF0000"/>
                </a:solidFill>
                <a:latin typeface="Verdana"/>
                <a:ea typeface="Verdana"/>
                <a:cs typeface="Verdana"/>
                <a:sym typeface="Verdana"/>
              </a:rPr>
              <a:t>Bottom up approach:  where there are no rules :</a:t>
            </a:r>
            <a:r>
              <a:rPr lang="en-US" sz="2000">
                <a:solidFill>
                  <a:srgbClr val="0000FF"/>
                </a:solidFill>
                <a:latin typeface="Verdana"/>
                <a:ea typeface="Verdana"/>
                <a:cs typeface="Verdana"/>
                <a:sym typeface="Verdana"/>
              </a:rPr>
              <a:t> </a:t>
            </a:r>
            <a:endParaRPr sz="2000">
              <a:solidFill>
                <a:srgbClr val="0000FF"/>
              </a:solidFill>
              <a:latin typeface="Verdana"/>
              <a:ea typeface="Verdana"/>
              <a:cs typeface="Verdana"/>
              <a:sym typeface="Verdana"/>
            </a:endParaRPr>
          </a:p>
          <a:p>
            <a:pPr marL="342900" marR="0" lvl="0" indent="-342900" algn="just" rtl="0">
              <a:spcBef>
                <a:spcPts val="0"/>
              </a:spcBef>
              <a:spcAft>
                <a:spcPts val="0"/>
              </a:spcAft>
              <a:buClr>
                <a:srgbClr val="0000FF"/>
              </a:buClr>
              <a:buSzPts val="2000"/>
              <a:buFont typeface="Calibri"/>
              <a:buAutoNum type="alphaLcParenR"/>
            </a:pPr>
            <a:r>
              <a:rPr lang="en-US" sz="2000">
                <a:solidFill>
                  <a:srgbClr val="0000FF"/>
                </a:solidFill>
                <a:latin typeface="Verdana"/>
                <a:ea typeface="Verdana"/>
                <a:cs typeface="Verdana"/>
                <a:sym typeface="Verdana"/>
              </a:rPr>
              <a:t>No models(schema),</a:t>
            </a:r>
            <a:endParaRPr sz="2000">
              <a:solidFill>
                <a:srgbClr val="0000FF"/>
              </a:solidFill>
              <a:latin typeface="Verdana"/>
              <a:ea typeface="Verdana"/>
              <a:cs typeface="Verdana"/>
              <a:sym typeface="Verdana"/>
            </a:endParaRPr>
          </a:p>
          <a:p>
            <a:pPr marL="342900" marR="0" lvl="0" indent="-342900" algn="just" rtl="0">
              <a:spcBef>
                <a:spcPts val="0"/>
              </a:spcBef>
              <a:spcAft>
                <a:spcPts val="0"/>
              </a:spcAft>
              <a:buClr>
                <a:srgbClr val="0000FF"/>
              </a:buClr>
              <a:buSzPts val="2000"/>
              <a:buFont typeface="Calibri"/>
              <a:buAutoNum type="alphaLcParenR"/>
            </a:pPr>
            <a:r>
              <a:rPr lang="en-US" sz="2000">
                <a:solidFill>
                  <a:srgbClr val="0000FF"/>
                </a:solidFill>
                <a:latin typeface="Verdana"/>
                <a:ea typeface="Verdana"/>
                <a:cs typeface="Verdana"/>
                <a:sym typeface="Verdana"/>
              </a:rPr>
              <a:t>Linearity(sequence) and hierarchy is not known</a:t>
            </a:r>
            <a:endParaRPr sz="2000">
              <a:solidFill>
                <a:srgbClr val="0000FF"/>
              </a:solidFill>
              <a:latin typeface="Verdana"/>
              <a:ea typeface="Verdana"/>
              <a:cs typeface="Verdana"/>
              <a:sym typeface="Verdana"/>
            </a:endParaRPr>
          </a:p>
          <a:p>
            <a:pPr marL="342900" marR="0" lvl="0" indent="-342900" algn="just" rtl="0">
              <a:spcBef>
                <a:spcPts val="0"/>
              </a:spcBef>
              <a:spcAft>
                <a:spcPts val="0"/>
              </a:spcAft>
              <a:buClr>
                <a:srgbClr val="0000FF"/>
              </a:buClr>
              <a:buSzPts val="2000"/>
              <a:buFont typeface="Calibri"/>
              <a:buAutoNum type="alphaLcParenR"/>
            </a:pPr>
            <a:r>
              <a:rPr lang="en-US" sz="2000">
                <a:solidFill>
                  <a:srgbClr val="0000FF"/>
                </a:solidFill>
                <a:latin typeface="Verdana"/>
                <a:ea typeface="Verdana"/>
                <a:cs typeface="Verdana"/>
                <a:sym typeface="Verdana"/>
              </a:rPr>
              <a:t>Non deterministic – output is not known </a:t>
            </a:r>
            <a:endParaRPr sz="2000">
              <a:solidFill>
                <a:srgbClr val="0000FF"/>
              </a:solidFill>
              <a:latin typeface="Verdana"/>
              <a:ea typeface="Verdana"/>
              <a:cs typeface="Verdana"/>
              <a:sym typeface="Verdana"/>
            </a:endParaRPr>
          </a:p>
          <a:p>
            <a:pPr marL="342900" marR="0" lvl="0" indent="-342900" algn="just" rtl="0">
              <a:spcBef>
                <a:spcPts val="0"/>
              </a:spcBef>
              <a:spcAft>
                <a:spcPts val="0"/>
              </a:spcAft>
              <a:buClr>
                <a:srgbClr val="0000FF"/>
              </a:buClr>
              <a:buSzPts val="2000"/>
              <a:buFont typeface="Calibri"/>
              <a:buAutoNum type="alphaLcParenR"/>
            </a:pPr>
            <a:r>
              <a:rPr lang="en-US" sz="2000">
                <a:solidFill>
                  <a:srgbClr val="0000FF"/>
                </a:solidFill>
                <a:latin typeface="Verdana"/>
                <a:ea typeface="Verdana"/>
                <a:cs typeface="Verdana"/>
                <a:sym typeface="Verdana"/>
              </a:rPr>
              <a:t>Problem domain is not finite</a:t>
            </a:r>
            <a:endParaRPr/>
          </a:p>
          <a:p>
            <a:pPr marL="342900" marR="0" lvl="0" indent="-342900" algn="just" rtl="0">
              <a:spcBef>
                <a:spcPts val="0"/>
              </a:spcBef>
              <a:spcAft>
                <a:spcPts val="0"/>
              </a:spcAft>
              <a:buNone/>
            </a:pPr>
            <a:endParaRPr sz="2000">
              <a:solidFill>
                <a:srgbClr val="0000FF"/>
              </a:solidFill>
              <a:latin typeface="Verdana"/>
              <a:ea typeface="Verdana"/>
              <a:cs typeface="Verdana"/>
              <a:sym typeface="Verdana"/>
            </a:endParaRPr>
          </a:p>
          <a:p>
            <a:pPr marL="342900" marR="0" lvl="0" indent="-342900" algn="just" rtl="0">
              <a:spcBef>
                <a:spcPts val="0"/>
              </a:spcBef>
              <a:spcAft>
                <a:spcPts val="0"/>
              </a:spcAft>
              <a:buNone/>
            </a:pPr>
            <a:r>
              <a:rPr lang="en-US" sz="2000">
                <a:solidFill>
                  <a:srgbClr val="0000FF"/>
                </a:solidFill>
                <a:latin typeface="Verdana"/>
                <a:ea typeface="Verdana"/>
                <a:cs typeface="Verdana"/>
                <a:sym typeface="Verdana"/>
              </a:rPr>
              <a:t>In contrast – transactional computing is straight forward</a:t>
            </a:r>
            <a:endParaRPr sz="2000">
              <a:solidFill>
                <a:srgbClr val="0000FF"/>
              </a:solidFill>
              <a:latin typeface="Verdana"/>
              <a:ea typeface="Verdana"/>
              <a:cs typeface="Verdana"/>
              <a:sym typeface="Verdan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pic>
        <p:nvPicPr>
          <p:cNvPr id="1160" name="Google Shape;1160;g11367521805_0_294" descr="andrew ng.jpg"/>
          <p:cNvPicPr preferRelativeResize="0"/>
          <p:nvPr/>
        </p:nvPicPr>
        <p:blipFill rotWithShape="1">
          <a:blip r:embed="rId3">
            <a:alphaModFix/>
          </a:blip>
          <a:srcRect/>
          <a:stretch/>
        </p:blipFill>
        <p:spPr>
          <a:xfrm>
            <a:off x="823231" y="1215327"/>
            <a:ext cx="3134408" cy="2089605"/>
          </a:xfrm>
          <a:prstGeom prst="rect">
            <a:avLst/>
          </a:prstGeom>
          <a:noFill/>
          <a:ln>
            <a:noFill/>
          </a:ln>
        </p:spPr>
      </p:pic>
      <p:pic>
        <p:nvPicPr>
          <p:cNvPr id="1161" name="Google Shape;1161;g11367521805_0_294" descr="andrew ng cats.png"/>
          <p:cNvPicPr preferRelativeResize="0"/>
          <p:nvPr/>
        </p:nvPicPr>
        <p:blipFill rotWithShape="1">
          <a:blip r:embed="rId4">
            <a:alphaModFix/>
          </a:blip>
          <a:srcRect/>
          <a:stretch/>
        </p:blipFill>
        <p:spPr>
          <a:xfrm>
            <a:off x="5257225" y="1166543"/>
            <a:ext cx="2995954" cy="2746291"/>
          </a:xfrm>
          <a:prstGeom prst="rect">
            <a:avLst/>
          </a:prstGeom>
          <a:noFill/>
          <a:ln>
            <a:noFill/>
          </a:ln>
        </p:spPr>
      </p:pic>
      <p:sp>
        <p:nvSpPr>
          <p:cNvPr id="1162" name="Google Shape;1162;g11367521805_0_294"/>
          <p:cNvSpPr/>
          <p:nvPr/>
        </p:nvSpPr>
        <p:spPr>
          <a:xfrm>
            <a:off x="865813" y="4409470"/>
            <a:ext cx="7569000" cy="16056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FF0000"/>
              </a:buClr>
              <a:buSzPts val="1600"/>
              <a:buFont typeface="Noto Sans Symbols"/>
              <a:buChar char="∙"/>
            </a:pPr>
            <a:r>
              <a:rPr lang="en-US" sz="1600">
                <a:solidFill>
                  <a:srgbClr val="FF0000"/>
                </a:solidFill>
                <a:latin typeface="Verdana"/>
                <a:ea typeface="Verdana"/>
                <a:cs typeface="Verdana"/>
                <a:sym typeface="Verdana"/>
              </a:rPr>
              <a:t>10 million images</a:t>
            </a:r>
            <a:r>
              <a:rPr lang="en-US" sz="1600">
                <a:solidFill>
                  <a:srgbClr val="0000FF"/>
                </a:solidFill>
                <a:latin typeface="Verdana"/>
                <a:ea typeface="Verdana"/>
                <a:cs typeface="Verdana"/>
                <a:sym typeface="Verdana"/>
              </a:rPr>
              <a:t> from YouTube videos – recognise pictures of Cats  - without telling what a cat is</a:t>
            </a:r>
            <a:endParaRPr sz="1600">
              <a:solidFill>
                <a:srgbClr val="0000FF"/>
              </a:solidFill>
              <a:latin typeface="Verdana"/>
              <a:ea typeface="Verdana"/>
              <a:cs typeface="Verdana"/>
              <a:sym typeface="Verdana"/>
            </a:endParaRPr>
          </a:p>
          <a:p>
            <a:pPr marL="342900" marR="0" lvl="0" indent="-342900" algn="l" rtl="0">
              <a:spcBef>
                <a:spcPts val="1125"/>
              </a:spcBef>
              <a:spcAft>
                <a:spcPts val="0"/>
              </a:spcAft>
              <a:buClr>
                <a:srgbClr val="0000FF"/>
              </a:buClr>
              <a:buSzPts val="1600"/>
              <a:buFont typeface="Noto Sans Symbols"/>
              <a:buChar char="∙"/>
            </a:pPr>
            <a:r>
              <a:rPr lang="en-US" sz="1600">
                <a:solidFill>
                  <a:srgbClr val="0000FF"/>
                </a:solidFill>
                <a:latin typeface="Verdana"/>
                <a:ea typeface="Verdana"/>
                <a:cs typeface="Verdana"/>
                <a:sym typeface="Verdana"/>
              </a:rPr>
              <a:t>Apply them to </a:t>
            </a:r>
            <a:r>
              <a:rPr lang="en-US" sz="1600">
                <a:solidFill>
                  <a:srgbClr val="FF0000"/>
                </a:solidFill>
                <a:latin typeface="Verdana"/>
                <a:ea typeface="Verdana"/>
                <a:cs typeface="Verdana"/>
                <a:sym typeface="Verdana"/>
              </a:rPr>
              <a:t>real problems</a:t>
            </a:r>
            <a:r>
              <a:rPr lang="en-US" sz="1600">
                <a:solidFill>
                  <a:srgbClr val="0000FF"/>
                </a:solidFill>
                <a:latin typeface="Verdana"/>
                <a:ea typeface="Verdana"/>
                <a:cs typeface="Verdana"/>
                <a:sym typeface="Verdana"/>
              </a:rPr>
              <a:t> such as image recognition, search, and natural-language understanding,</a:t>
            </a:r>
            <a:endParaRPr sz="1600">
              <a:solidFill>
                <a:srgbClr val="0000FF"/>
              </a:solidFill>
              <a:latin typeface="Verdana"/>
              <a:ea typeface="Verdana"/>
              <a:cs typeface="Verdana"/>
              <a:sym typeface="Verdana"/>
            </a:endParaRPr>
          </a:p>
          <a:p>
            <a:pPr marL="0" marR="0" lvl="0" indent="0" algn="l" rtl="0">
              <a:spcBef>
                <a:spcPts val="1125"/>
              </a:spcBef>
              <a:spcAft>
                <a:spcPts val="0"/>
              </a:spcAft>
              <a:buNone/>
            </a:pPr>
            <a:r>
              <a:rPr lang="en-US" sz="1600">
                <a:solidFill>
                  <a:srgbClr val="0000FF"/>
                </a:solidFill>
                <a:latin typeface="Verdana"/>
                <a:ea typeface="Verdana"/>
                <a:cs typeface="Verdana"/>
                <a:sym typeface="Verdana"/>
              </a:rPr>
              <a:t> </a:t>
            </a:r>
            <a:endParaRPr/>
          </a:p>
        </p:txBody>
      </p:sp>
      <p:sp>
        <p:nvSpPr>
          <p:cNvPr id="1163" name="Google Shape;1163;g11367521805_0_294"/>
          <p:cNvSpPr/>
          <p:nvPr/>
        </p:nvSpPr>
        <p:spPr>
          <a:xfrm>
            <a:off x="604383" y="4255937"/>
            <a:ext cx="7915200" cy="1571100"/>
          </a:xfrm>
          <a:prstGeom prst="rect">
            <a:avLst/>
          </a:prstGeom>
          <a:noFill/>
          <a:ln w="25400" cap="flat" cmpd="sng">
            <a:solidFill>
              <a:srgbClr val="00F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00">
              <a:solidFill>
                <a:srgbClr val="000000"/>
              </a:solidFill>
              <a:latin typeface="Verdana"/>
              <a:ea typeface="Verdana"/>
              <a:cs typeface="Verdana"/>
              <a:sym typeface="Verdan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pic>
        <p:nvPicPr>
          <p:cNvPr id="1168" name="Google Shape;1168;g11367521805_0_297" descr="http://www.inanankalpler.net/wp-content/uploads/2013/07/siri-apple.jpg"/>
          <p:cNvPicPr preferRelativeResize="0"/>
          <p:nvPr/>
        </p:nvPicPr>
        <p:blipFill rotWithShape="1">
          <a:blip r:embed="rId3">
            <a:alphaModFix/>
          </a:blip>
          <a:srcRect/>
          <a:stretch/>
        </p:blipFill>
        <p:spPr>
          <a:xfrm>
            <a:off x="542362" y="1604468"/>
            <a:ext cx="3637643" cy="2639787"/>
          </a:xfrm>
          <a:prstGeom prst="rect">
            <a:avLst/>
          </a:prstGeom>
          <a:noFill/>
          <a:ln>
            <a:noFill/>
          </a:ln>
        </p:spPr>
      </p:pic>
      <p:pic>
        <p:nvPicPr>
          <p:cNvPr id="1169" name="Google Shape;1169;g11367521805_0_297" descr="http://a.dilcdn.com/bl/wp-content/uploads/sites/8/2013/10/facebook-and-facial-recognition.jpg"/>
          <p:cNvPicPr preferRelativeResize="0"/>
          <p:nvPr/>
        </p:nvPicPr>
        <p:blipFill rotWithShape="1">
          <a:blip r:embed="rId4">
            <a:alphaModFix/>
          </a:blip>
          <a:srcRect/>
          <a:stretch/>
        </p:blipFill>
        <p:spPr>
          <a:xfrm>
            <a:off x="4827863" y="1744395"/>
            <a:ext cx="3716063" cy="2359932"/>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g11367521805_0_300"/>
          <p:cNvSpPr/>
          <p:nvPr/>
        </p:nvSpPr>
        <p:spPr>
          <a:xfrm>
            <a:off x="226871" y="1000576"/>
            <a:ext cx="8187000" cy="52041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900" b="1">
                <a:solidFill>
                  <a:srgbClr val="0000FF"/>
                </a:solidFill>
                <a:latin typeface="Verdana"/>
                <a:ea typeface="Verdana"/>
                <a:cs typeface="Verdana"/>
                <a:sym typeface="Verdana"/>
              </a:rPr>
              <a:t>Big Data – training big Data </a:t>
            </a:r>
            <a:endParaRPr/>
          </a:p>
          <a:p>
            <a:pPr marL="342900" marR="0" lvl="0" indent="-342900" algn="just" rtl="0">
              <a:spcBef>
                <a:spcPts val="0"/>
              </a:spcBef>
              <a:spcAft>
                <a:spcPts val="0"/>
              </a:spcAft>
              <a:buClr>
                <a:srgbClr val="0000FF"/>
              </a:buClr>
              <a:buSzPts val="1900"/>
              <a:buFont typeface="Noto Sans Symbols"/>
              <a:buChar char="∙"/>
            </a:pPr>
            <a:r>
              <a:rPr lang="en-US" sz="1900">
                <a:solidFill>
                  <a:srgbClr val="0000FF"/>
                </a:solidFill>
                <a:latin typeface="Verdana"/>
                <a:ea typeface="Verdana"/>
                <a:cs typeface="Verdana"/>
                <a:sym typeface="Verdana"/>
              </a:rPr>
              <a:t>Siri and Facebook face recogniton </a:t>
            </a:r>
            <a:endParaRPr sz="1900">
              <a:solidFill>
                <a:srgbClr val="0000FF"/>
              </a:solidFill>
              <a:latin typeface="Verdana"/>
              <a:ea typeface="Verdana"/>
              <a:cs typeface="Verdana"/>
              <a:sym typeface="Verdana"/>
            </a:endParaRPr>
          </a:p>
          <a:p>
            <a:pPr marL="342900" marR="0" lvl="0" indent="-342900" algn="just" rtl="0">
              <a:spcBef>
                <a:spcPts val="1125"/>
              </a:spcBef>
              <a:spcAft>
                <a:spcPts val="0"/>
              </a:spcAft>
              <a:buClr>
                <a:srgbClr val="0000FF"/>
              </a:buClr>
              <a:buSzPts val="1900"/>
              <a:buFont typeface="Noto Sans Symbols"/>
              <a:buChar char="∙"/>
            </a:pPr>
            <a:r>
              <a:rPr lang="en-US" sz="1900">
                <a:solidFill>
                  <a:srgbClr val="0000FF"/>
                </a:solidFill>
                <a:latin typeface="Verdana"/>
                <a:ea typeface="Verdana"/>
                <a:cs typeface="Verdana"/>
                <a:sym typeface="Verdana"/>
              </a:rPr>
              <a:t>The idea here is to learn from experience. The experience was provided by </a:t>
            </a:r>
            <a:r>
              <a:rPr lang="en-US" sz="1900">
                <a:solidFill>
                  <a:srgbClr val="FF0000"/>
                </a:solidFill>
                <a:latin typeface="Verdana"/>
                <a:ea typeface="Verdana"/>
                <a:cs typeface="Verdana"/>
                <a:sym typeface="Verdana"/>
              </a:rPr>
              <a:t>‘labelled data’. (Spam/No spam)</a:t>
            </a:r>
            <a:r>
              <a:rPr lang="en-US" sz="1900">
                <a:solidFill>
                  <a:srgbClr val="0000FF"/>
                </a:solidFill>
                <a:latin typeface="Verdana"/>
                <a:ea typeface="Verdana"/>
                <a:cs typeface="Verdana"/>
                <a:sym typeface="Verdana"/>
              </a:rPr>
              <a:t> </a:t>
            </a:r>
            <a:endParaRPr sz="1900">
              <a:solidFill>
                <a:srgbClr val="0000FF"/>
              </a:solidFill>
              <a:latin typeface="Verdana"/>
              <a:ea typeface="Verdana"/>
              <a:cs typeface="Verdana"/>
              <a:sym typeface="Verdana"/>
            </a:endParaRPr>
          </a:p>
          <a:p>
            <a:pPr marL="342900" marR="0" lvl="0" indent="-342900" algn="just" rtl="0">
              <a:spcBef>
                <a:spcPts val="0"/>
              </a:spcBef>
              <a:spcAft>
                <a:spcPts val="0"/>
              </a:spcAft>
              <a:buNone/>
            </a:pPr>
            <a:endParaRPr sz="1900">
              <a:solidFill>
                <a:srgbClr val="0000FF"/>
              </a:solidFill>
              <a:latin typeface="Verdana"/>
              <a:ea typeface="Verdana"/>
              <a:cs typeface="Verdana"/>
              <a:sym typeface="Verdana"/>
            </a:endParaRPr>
          </a:p>
          <a:p>
            <a:pPr marL="342900" marR="0" lvl="0" indent="-342900" algn="just" rtl="0">
              <a:spcBef>
                <a:spcPts val="0"/>
              </a:spcBef>
              <a:spcAft>
                <a:spcPts val="0"/>
              </a:spcAft>
              <a:buClr>
                <a:srgbClr val="0000FF"/>
              </a:buClr>
              <a:buSzPts val="1900"/>
              <a:buFont typeface="Noto Sans Symbols"/>
              <a:buChar char="∙"/>
            </a:pPr>
            <a:r>
              <a:rPr lang="en-US" sz="1900">
                <a:solidFill>
                  <a:srgbClr val="0000FF"/>
                </a:solidFill>
                <a:latin typeface="Verdana"/>
                <a:ea typeface="Verdana"/>
                <a:cs typeface="Verdana"/>
                <a:sym typeface="Verdana"/>
              </a:rPr>
              <a:t>However, most data (pictures, video feeds, sounds, etc.) is not labelled and if it is, it’s not labelled well. the problem domain is not finite(there are infinite options)  </a:t>
            </a:r>
            <a:endParaRPr sz="1900">
              <a:solidFill>
                <a:srgbClr val="0000FF"/>
              </a:solidFill>
              <a:latin typeface="Verdana"/>
              <a:ea typeface="Verdana"/>
              <a:cs typeface="Verdana"/>
              <a:sym typeface="Verdana"/>
            </a:endParaRPr>
          </a:p>
          <a:p>
            <a:pPr marL="342900" marR="0" lvl="0" indent="-222250" algn="just" rtl="0">
              <a:spcBef>
                <a:spcPts val="0"/>
              </a:spcBef>
              <a:spcAft>
                <a:spcPts val="0"/>
              </a:spcAft>
              <a:buClr>
                <a:srgbClr val="000000"/>
              </a:buClr>
              <a:buSzPts val="1900"/>
              <a:buFont typeface="Noto Sans Symbols"/>
              <a:buNone/>
            </a:pPr>
            <a:endParaRPr sz="1900">
              <a:solidFill>
                <a:srgbClr val="0000FF"/>
              </a:solidFill>
              <a:latin typeface="Verdana"/>
              <a:ea typeface="Verdana"/>
              <a:cs typeface="Verdana"/>
              <a:sym typeface="Verdana"/>
            </a:endParaRPr>
          </a:p>
          <a:p>
            <a:pPr marL="342900" marR="0" lvl="0" indent="-342900" algn="just" rtl="0">
              <a:spcBef>
                <a:spcPts val="0"/>
              </a:spcBef>
              <a:spcAft>
                <a:spcPts val="0"/>
              </a:spcAft>
              <a:buClr>
                <a:srgbClr val="0000FF"/>
              </a:buClr>
              <a:buSzPts val="1900"/>
              <a:buFont typeface="Noto Sans Symbols"/>
              <a:buChar char="∙"/>
            </a:pPr>
            <a:r>
              <a:rPr lang="en-US" sz="1900">
                <a:solidFill>
                  <a:srgbClr val="0000FF"/>
                </a:solidFill>
                <a:latin typeface="Verdana"/>
                <a:ea typeface="Verdana"/>
                <a:cs typeface="Verdana"/>
                <a:sym typeface="Verdana"/>
              </a:rPr>
              <a:t>Deep learning systems are possible to implement now </a:t>
            </a:r>
            <a:r>
              <a:rPr lang="en-US" sz="1900">
                <a:solidFill>
                  <a:srgbClr val="FF0000"/>
                </a:solidFill>
                <a:latin typeface="Verdana"/>
                <a:ea typeface="Verdana"/>
                <a:cs typeface="Verdana"/>
                <a:sym typeface="Verdana"/>
              </a:rPr>
              <a:t>because of three reasons: High CPU power, Better Algorithms and the availability </a:t>
            </a:r>
            <a:r>
              <a:rPr lang="en-US" sz="1900">
                <a:solidFill>
                  <a:srgbClr val="0000FF"/>
                </a:solidFill>
                <a:latin typeface="Verdana"/>
                <a:ea typeface="Verdana"/>
                <a:cs typeface="Verdana"/>
                <a:sym typeface="Verdana"/>
              </a:rPr>
              <a:t>of more data. Over the next few years, these factors will lead to more applications of Deep learning systems</a:t>
            </a:r>
            <a:endParaRPr sz="1900">
              <a:solidFill>
                <a:srgbClr val="0000FF"/>
              </a:solidFill>
              <a:latin typeface="Verdana"/>
              <a:ea typeface="Verdana"/>
              <a:cs typeface="Verdana"/>
              <a:sym typeface="Verdana"/>
            </a:endParaRPr>
          </a:p>
          <a:p>
            <a:pPr marL="342900" marR="0" lvl="0" indent="-342900" algn="just" rtl="0">
              <a:spcBef>
                <a:spcPts val="0"/>
              </a:spcBef>
              <a:spcAft>
                <a:spcPts val="0"/>
              </a:spcAft>
              <a:buNone/>
            </a:pPr>
            <a:endParaRPr sz="1900">
              <a:solidFill>
                <a:srgbClr val="0000FF"/>
              </a:solidFill>
              <a:latin typeface="Verdana"/>
              <a:ea typeface="Verdana"/>
              <a:cs typeface="Verdana"/>
              <a:sym typeface="Verdana"/>
            </a:endParaRPr>
          </a:p>
          <a:p>
            <a:pPr marL="342900" marR="0" lvl="0" indent="-342900" algn="just" rtl="0">
              <a:spcBef>
                <a:spcPts val="0"/>
              </a:spcBef>
              <a:spcAft>
                <a:spcPts val="0"/>
              </a:spcAft>
              <a:buClr>
                <a:srgbClr val="0000FF"/>
              </a:buClr>
              <a:buSzPts val="1900"/>
              <a:buFont typeface="Noto Sans Symbols"/>
              <a:buChar char="∙"/>
            </a:pPr>
            <a:r>
              <a:rPr lang="en-US" sz="1900">
                <a:solidFill>
                  <a:srgbClr val="0000FF"/>
                </a:solidFill>
                <a:latin typeface="Verdana"/>
                <a:ea typeface="Verdana"/>
                <a:cs typeface="Verdana"/>
                <a:sym typeface="Verdana"/>
              </a:rPr>
              <a:t>They address problems that humans an find solutions to quickly – ex what is a cat .. Vs what is a dog .. But Computers cannot</a:t>
            </a:r>
            <a:endParaRPr sz="1900">
              <a:solidFill>
                <a:srgbClr val="0000FF"/>
              </a:solidFill>
              <a:latin typeface="Verdana"/>
              <a:ea typeface="Verdana"/>
              <a:cs typeface="Verdana"/>
              <a:sym typeface="Verdan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g11367521805_0_303"/>
          <p:cNvSpPr/>
          <p:nvPr/>
        </p:nvSpPr>
        <p:spPr>
          <a:xfrm>
            <a:off x="559293" y="3967915"/>
            <a:ext cx="7915200" cy="1767000"/>
          </a:xfrm>
          <a:prstGeom prst="rect">
            <a:avLst/>
          </a:prstGeom>
          <a:noFill/>
          <a:ln w="25400" cap="flat" cmpd="sng">
            <a:solidFill>
              <a:srgbClr val="00F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00">
              <a:solidFill>
                <a:srgbClr val="000000"/>
              </a:solidFill>
              <a:latin typeface="Verdana"/>
              <a:ea typeface="Verdana"/>
              <a:cs typeface="Verdana"/>
              <a:sym typeface="Verdana"/>
            </a:endParaRPr>
          </a:p>
        </p:txBody>
      </p:sp>
      <p:sp>
        <p:nvSpPr>
          <p:cNvPr id="1180" name="Google Shape;1180;g11367521805_0_303"/>
          <p:cNvSpPr/>
          <p:nvPr/>
        </p:nvSpPr>
        <p:spPr>
          <a:xfrm>
            <a:off x="695576" y="4085185"/>
            <a:ext cx="7569000" cy="19929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0000FF"/>
              </a:buClr>
              <a:buSzPts val="1600"/>
              <a:buFont typeface="Noto Sans Symbols"/>
              <a:buChar char="∙"/>
            </a:pPr>
            <a:r>
              <a:rPr lang="en-US" sz="1600">
                <a:solidFill>
                  <a:srgbClr val="0000FF"/>
                </a:solidFill>
                <a:latin typeface="Verdana"/>
                <a:ea typeface="Verdana"/>
                <a:cs typeface="Verdana"/>
                <a:sym typeface="Verdana"/>
              </a:rPr>
              <a:t>10 million images from YouTube videos – recognise pictures of Cats  - without telling what a cat is</a:t>
            </a:r>
            <a:endParaRPr sz="1600">
              <a:solidFill>
                <a:srgbClr val="0000FF"/>
              </a:solidFill>
              <a:latin typeface="Verdana"/>
              <a:ea typeface="Verdana"/>
              <a:cs typeface="Verdana"/>
              <a:sym typeface="Verdana"/>
            </a:endParaRPr>
          </a:p>
          <a:p>
            <a:pPr marL="342900" marR="0" lvl="0" indent="-342900" algn="l" rtl="0">
              <a:spcBef>
                <a:spcPts val="1125"/>
              </a:spcBef>
              <a:spcAft>
                <a:spcPts val="0"/>
              </a:spcAft>
              <a:buClr>
                <a:srgbClr val="0000FF"/>
              </a:buClr>
              <a:buSzPts val="1600"/>
              <a:buFont typeface="Noto Sans Symbols"/>
              <a:buChar char="∙"/>
            </a:pPr>
            <a:r>
              <a:rPr lang="en-US" sz="1600">
                <a:solidFill>
                  <a:srgbClr val="0000FF"/>
                </a:solidFill>
                <a:latin typeface="Verdana"/>
                <a:ea typeface="Verdana"/>
                <a:cs typeface="Verdana"/>
                <a:sym typeface="Verdana"/>
              </a:rPr>
              <a:t>Apply them to real problems” such as image recognition, search, and natural-language understanding</a:t>
            </a:r>
            <a:endParaRPr sz="1600">
              <a:solidFill>
                <a:srgbClr val="0000FF"/>
              </a:solidFill>
              <a:latin typeface="Verdana"/>
              <a:ea typeface="Verdana"/>
              <a:cs typeface="Verdana"/>
              <a:sym typeface="Verdana"/>
            </a:endParaRPr>
          </a:p>
          <a:p>
            <a:pPr marL="342900" marR="0" lvl="0" indent="-342900" algn="l" rtl="0">
              <a:spcBef>
                <a:spcPts val="1125"/>
              </a:spcBef>
              <a:spcAft>
                <a:spcPts val="0"/>
              </a:spcAft>
              <a:buClr>
                <a:srgbClr val="0000FF"/>
              </a:buClr>
              <a:buSzPts val="1600"/>
              <a:buFont typeface="Noto Sans Symbols"/>
              <a:buChar char="∙"/>
            </a:pPr>
            <a:r>
              <a:rPr lang="en-US" sz="1600">
                <a:solidFill>
                  <a:srgbClr val="0000FF"/>
                </a:solidFill>
                <a:latin typeface="Verdana"/>
                <a:ea typeface="Verdana"/>
                <a:cs typeface="Verdana"/>
                <a:sym typeface="Verdana"/>
              </a:rPr>
              <a:t>Chess is a </a:t>
            </a:r>
            <a:r>
              <a:rPr lang="en-US" sz="1600">
                <a:solidFill>
                  <a:srgbClr val="FF0000"/>
                </a:solidFill>
                <a:latin typeface="Verdana"/>
                <a:ea typeface="Verdana"/>
                <a:cs typeface="Verdana"/>
                <a:sym typeface="Verdana"/>
              </a:rPr>
              <a:t>finite domain problem </a:t>
            </a:r>
            <a:endParaRPr sz="1600">
              <a:solidFill>
                <a:srgbClr val="FF0000"/>
              </a:solidFill>
              <a:latin typeface="Verdana"/>
              <a:ea typeface="Verdana"/>
              <a:cs typeface="Verdana"/>
              <a:sym typeface="Verdana"/>
            </a:endParaRPr>
          </a:p>
          <a:p>
            <a:pPr marL="0" marR="0" lvl="0" indent="0" algn="l" rtl="0">
              <a:spcBef>
                <a:spcPts val="1125"/>
              </a:spcBef>
              <a:spcAft>
                <a:spcPts val="0"/>
              </a:spcAft>
              <a:buNone/>
            </a:pPr>
            <a:r>
              <a:rPr lang="en-US" sz="1600">
                <a:solidFill>
                  <a:srgbClr val="0000FF"/>
                </a:solidFill>
                <a:latin typeface="Verdana"/>
                <a:ea typeface="Verdana"/>
                <a:cs typeface="Verdana"/>
                <a:sym typeface="Verdana"/>
              </a:rPr>
              <a:t> </a:t>
            </a:r>
            <a:endParaRPr/>
          </a:p>
        </p:txBody>
      </p:sp>
      <p:pic>
        <p:nvPicPr>
          <p:cNvPr id="1181" name="Google Shape;1181;g11367521805_0_303" descr="Image: kid with a dog"/>
          <p:cNvPicPr preferRelativeResize="0"/>
          <p:nvPr/>
        </p:nvPicPr>
        <p:blipFill rotWithShape="1">
          <a:blip r:embed="rId3">
            <a:alphaModFix/>
          </a:blip>
          <a:srcRect/>
          <a:stretch/>
        </p:blipFill>
        <p:spPr>
          <a:xfrm>
            <a:off x="4041012" y="1143906"/>
            <a:ext cx="3898074" cy="2590168"/>
          </a:xfrm>
          <a:prstGeom prst="rect">
            <a:avLst/>
          </a:prstGeom>
          <a:noFill/>
          <a:ln>
            <a:noFill/>
          </a:ln>
        </p:spPr>
      </p:pic>
      <p:sp>
        <p:nvSpPr>
          <p:cNvPr id="1182" name="Google Shape;1182;g11367521805_0_303"/>
          <p:cNvSpPr txBox="1"/>
          <p:nvPr/>
        </p:nvSpPr>
        <p:spPr>
          <a:xfrm>
            <a:off x="559292" y="5808023"/>
            <a:ext cx="78414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0000"/>
                </a:solidFill>
                <a:latin typeface="Calibri"/>
                <a:ea typeface="Calibri"/>
                <a:cs typeface="Calibri"/>
                <a:sym typeface="Calibri"/>
              </a:rPr>
              <a:t>Image source: </a:t>
            </a:r>
            <a:r>
              <a:rPr lang="en-US" sz="1200" u="sng">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https://www.nbcnews.com/health/kids-health/here-s-reason-get-puppy-kids-pets-have-less-anxiety-n469591</a:t>
            </a:r>
            <a:r>
              <a:rPr lang="en-US" sz="1200">
                <a:solidFill>
                  <a:srgbClr val="000000"/>
                </a:solidFill>
                <a:latin typeface="Calibri"/>
                <a:ea typeface="Calibri"/>
                <a:cs typeface="Calibri"/>
                <a:sym typeface="Calibri"/>
              </a:rPr>
              <a:t>  and chess (Wikipedia)</a:t>
            </a:r>
            <a:endParaRPr/>
          </a:p>
          <a:p>
            <a:pPr marL="0" marR="0" lvl="0" indent="0" algn="l" rtl="0">
              <a:spcBef>
                <a:spcPts val="0"/>
              </a:spcBef>
              <a:spcAft>
                <a:spcPts val="0"/>
              </a:spcAft>
              <a:buNone/>
            </a:pPr>
            <a:endParaRPr sz="1200">
              <a:solidFill>
                <a:srgbClr val="000000"/>
              </a:solidFill>
              <a:latin typeface="Calibri"/>
              <a:ea typeface="Calibri"/>
              <a:cs typeface="Calibri"/>
              <a:sym typeface="Calibri"/>
            </a:endParaRPr>
          </a:p>
        </p:txBody>
      </p:sp>
      <p:pic>
        <p:nvPicPr>
          <p:cNvPr id="1183" name="Google Shape;1183;g11367521805_0_303" descr="Outline of chess - Wikipedia"/>
          <p:cNvPicPr preferRelativeResize="0"/>
          <p:nvPr/>
        </p:nvPicPr>
        <p:blipFill rotWithShape="1">
          <a:blip r:embed="rId5">
            <a:alphaModFix/>
          </a:blip>
          <a:srcRect/>
          <a:stretch/>
        </p:blipFill>
        <p:spPr>
          <a:xfrm>
            <a:off x="275207" y="1220325"/>
            <a:ext cx="3429568" cy="2513747"/>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g11367521805_0_306"/>
          <p:cNvSpPr/>
          <p:nvPr/>
        </p:nvSpPr>
        <p:spPr>
          <a:xfrm>
            <a:off x="157862" y="1072130"/>
            <a:ext cx="8325000" cy="49296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a:solidFill>
                  <a:srgbClr val="0000FF"/>
                </a:solidFill>
                <a:latin typeface="Verdana"/>
                <a:ea typeface="Verdana"/>
                <a:cs typeface="Verdana"/>
                <a:sym typeface="Verdana"/>
              </a:rPr>
              <a:t>Chess vs. Cat: Second is very hard (for a Compuer) but is easy for a Child!  </a:t>
            </a:r>
            <a:endParaRPr/>
          </a:p>
          <a:p>
            <a:pPr marL="0" marR="0" lvl="0" indent="0" algn="just" rtl="0">
              <a:spcBef>
                <a:spcPts val="1000"/>
              </a:spcBef>
              <a:spcAft>
                <a:spcPts val="0"/>
              </a:spcAft>
              <a:buNone/>
            </a:pPr>
            <a:r>
              <a:rPr lang="en-US" sz="1800" b="1">
                <a:solidFill>
                  <a:srgbClr val="0000FF"/>
                </a:solidFill>
                <a:latin typeface="Verdana"/>
                <a:ea typeface="Verdana"/>
                <a:cs typeface="Verdana"/>
                <a:sym typeface="Verdana"/>
              </a:rPr>
              <a:t>How does Deep Learning help to solve the intuitive problem</a:t>
            </a:r>
            <a:endParaRPr/>
          </a:p>
          <a:p>
            <a:pPr marL="0" marR="0" lvl="0" indent="0" algn="just" rtl="0">
              <a:spcBef>
                <a:spcPts val="0"/>
              </a:spcBef>
              <a:spcAft>
                <a:spcPts val="0"/>
              </a:spcAft>
              <a:buNone/>
            </a:pPr>
            <a:r>
              <a:rPr lang="en-US" sz="1800">
                <a:solidFill>
                  <a:srgbClr val="0000FF"/>
                </a:solidFill>
                <a:latin typeface="Verdana"/>
                <a:ea typeface="Verdana"/>
                <a:cs typeface="Verdana"/>
                <a:sym typeface="Verdana"/>
              </a:rPr>
              <a:t>The whole objective of Deep Learning is to solve </a:t>
            </a:r>
            <a:r>
              <a:rPr lang="en-US" sz="1800">
                <a:solidFill>
                  <a:srgbClr val="FF0000"/>
                </a:solidFill>
                <a:latin typeface="Verdana"/>
                <a:ea typeface="Verdana"/>
                <a:cs typeface="Verdana"/>
                <a:sym typeface="Verdana"/>
              </a:rPr>
              <a:t>‘intuitive’ problems i.e. problems characterized by High dimensionality and no rules</a:t>
            </a:r>
            <a:r>
              <a:rPr lang="en-US" sz="1800">
                <a:solidFill>
                  <a:srgbClr val="0000FF"/>
                </a:solidFill>
                <a:latin typeface="Verdana"/>
                <a:ea typeface="Verdana"/>
                <a:cs typeface="Verdana"/>
                <a:sym typeface="Verdana"/>
              </a:rPr>
              <a:t>.  </a:t>
            </a:r>
            <a:endParaRPr sz="1800">
              <a:solidFill>
                <a:srgbClr val="0000FF"/>
              </a:solidFill>
              <a:latin typeface="Verdana"/>
              <a:ea typeface="Verdana"/>
              <a:cs typeface="Verdana"/>
              <a:sym typeface="Verdana"/>
            </a:endParaRPr>
          </a:p>
          <a:p>
            <a:pPr marL="0" marR="0" lvl="0" indent="0" algn="just" rtl="0">
              <a:spcBef>
                <a:spcPts val="0"/>
              </a:spcBef>
              <a:spcAft>
                <a:spcPts val="0"/>
              </a:spcAft>
              <a:buNone/>
            </a:pPr>
            <a:r>
              <a:rPr lang="en-US" sz="1800">
                <a:solidFill>
                  <a:srgbClr val="0000FF"/>
                </a:solidFill>
                <a:latin typeface="Verdana"/>
                <a:ea typeface="Verdana"/>
                <a:cs typeface="Verdana"/>
                <a:sym typeface="Verdana"/>
              </a:rPr>
              <a:t> </a:t>
            </a:r>
            <a:endParaRPr sz="1800">
              <a:solidFill>
                <a:srgbClr val="0000FF"/>
              </a:solidFill>
              <a:latin typeface="Verdana"/>
              <a:ea typeface="Verdana"/>
              <a:cs typeface="Verdana"/>
              <a:sym typeface="Verdana"/>
            </a:endParaRPr>
          </a:p>
          <a:p>
            <a:pPr marL="0" marR="0" lvl="0" indent="0" algn="just" rtl="0">
              <a:spcBef>
                <a:spcPts val="0"/>
              </a:spcBef>
              <a:spcAft>
                <a:spcPts val="0"/>
              </a:spcAft>
              <a:buNone/>
            </a:pPr>
            <a:r>
              <a:rPr lang="en-US" sz="1800" b="1">
                <a:solidFill>
                  <a:srgbClr val="0000FF"/>
                </a:solidFill>
                <a:latin typeface="Verdana"/>
                <a:ea typeface="Verdana"/>
                <a:cs typeface="Verdana"/>
                <a:sym typeface="Verdana"/>
              </a:rPr>
              <a:t>Deep learning allows computers to solve intuitive problems because</a:t>
            </a:r>
            <a:r>
              <a:rPr lang="en-US" sz="1800">
                <a:solidFill>
                  <a:srgbClr val="0000FF"/>
                </a:solidFill>
                <a:latin typeface="Verdana"/>
                <a:ea typeface="Verdana"/>
                <a:cs typeface="Verdana"/>
                <a:sym typeface="Verdana"/>
              </a:rPr>
              <a:t>:</a:t>
            </a:r>
            <a:endParaRPr sz="1800">
              <a:solidFill>
                <a:srgbClr val="0000FF"/>
              </a:solidFill>
              <a:latin typeface="Verdana"/>
              <a:ea typeface="Verdana"/>
              <a:cs typeface="Verdana"/>
              <a:sym typeface="Verdana"/>
            </a:endParaRPr>
          </a:p>
          <a:p>
            <a:pPr marL="342900" marR="0" lvl="0" indent="-342900" algn="just" rtl="0">
              <a:spcBef>
                <a:spcPts val="0"/>
              </a:spcBef>
              <a:spcAft>
                <a:spcPts val="0"/>
              </a:spcAft>
              <a:buClr>
                <a:srgbClr val="0000FF"/>
              </a:buClr>
              <a:buSzPts val="1000"/>
              <a:buFont typeface="Noto Sans Symbols"/>
              <a:buChar char="∙"/>
            </a:pPr>
            <a:r>
              <a:rPr lang="en-US" sz="1800">
                <a:solidFill>
                  <a:srgbClr val="0000FF"/>
                </a:solidFill>
                <a:latin typeface="Verdana"/>
                <a:ea typeface="Verdana"/>
                <a:cs typeface="Verdana"/>
                <a:sym typeface="Verdana"/>
              </a:rPr>
              <a:t>With Deep learning, Computers can learn from experience but also can understand the world in terms of a </a:t>
            </a:r>
            <a:r>
              <a:rPr lang="en-US" sz="1800" b="1">
                <a:solidFill>
                  <a:srgbClr val="FF0000"/>
                </a:solidFill>
                <a:latin typeface="Verdana"/>
                <a:ea typeface="Verdana"/>
                <a:cs typeface="Verdana"/>
                <a:sym typeface="Verdana"/>
              </a:rPr>
              <a:t>hierarchy of concepts</a:t>
            </a:r>
            <a:r>
              <a:rPr lang="en-US" sz="1800">
                <a:solidFill>
                  <a:srgbClr val="0000FF"/>
                </a:solidFill>
                <a:latin typeface="Verdana"/>
                <a:ea typeface="Verdana"/>
                <a:cs typeface="Verdana"/>
                <a:sym typeface="Verdana"/>
              </a:rPr>
              <a:t> – where each concept is defined in terms of simpler concepts.</a:t>
            </a:r>
            <a:endParaRPr/>
          </a:p>
          <a:p>
            <a:pPr marL="342900" marR="0" lvl="0" indent="-342900" algn="just" rtl="0">
              <a:spcBef>
                <a:spcPts val="0"/>
              </a:spcBef>
              <a:spcAft>
                <a:spcPts val="0"/>
              </a:spcAft>
              <a:buClr>
                <a:srgbClr val="0000FF"/>
              </a:buClr>
              <a:buSzPts val="1000"/>
              <a:buFont typeface="Noto Sans Symbols"/>
              <a:buChar char="∙"/>
            </a:pPr>
            <a:r>
              <a:rPr lang="en-US" sz="1800">
                <a:solidFill>
                  <a:srgbClr val="0000FF"/>
                </a:solidFill>
                <a:latin typeface="Verdana"/>
                <a:ea typeface="Verdana"/>
                <a:cs typeface="Verdana"/>
                <a:sym typeface="Verdana"/>
              </a:rPr>
              <a:t>The hierarchy of concepts is built ‘</a:t>
            </a:r>
            <a:r>
              <a:rPr lang="en-US" sz="1800">
                <a:solidFill>
                  <a:srgbClr val="FF0000"/>
                </a:solidFill>
                <a:latin typeface="Verdana"/>
                <a:ea typeface="Verdana"/>
                <a:cs typeface="Verdana"/>
                <a:sym typeface="Verdana"/>
              </a:rPr>
              <a:t>bottom up’ without predefined rules </a:t>
            </a:r>
            <a:endParaRPr/>
          </a:p>
          <a:p>
            <a:pPr marL="342900" marR="0" lvl="0" indent="-342900" algn="just" rtl="0">
              <a:spcBef>
                <a:spcPts val="0"/>
              </a:spcBef>
              <a:spcAft>
                <a:spcPts val="0"/>
              </a:spcAft>
              <a:buClr>
                <a:srgbClr val="0000FF"/>
              </a:buClr>
              <a:buSzPts val="1000"/>
              <a:buFont typeface="Noto Sans Symbols"/>
              <a:buChar char="∙"/>
            </a:pPr>
            <a:r>
              <a:rPr lang="en-US" sz="1800">
                <a:solidFill>
                  <a:srgbClr val="0000FF"/>
                </a:solidFill>
                <a:latin typeface="Verdana"/>
                <a:ea typeface="Verdana"/>
                <a:cs typeface="Verdana"/>
                <a:sym typeface="Verdana"/>
              </a:rPr>
              <a:t>This is </a:t>
            </a:r>
            <a:r>
              <a:rPr lang="en-US" sz="1800" b="1">
                <a:solidFill>
                  <a:srgbClr val="FF0000"/>
                </a:solidFill>
                <a:latin typeface="Verdana"/>
                <a:ea typeface="Verdana"/>
                <a:cs typeface="Verdana"/>
                <a:sym typeface="Verdana"/>
              </a:rPr>
              <a:t>similar to the way a child learns ‘what a dog is’ </a:t>
            </a:r>
            <a:r>
              <a:rPr lang="en-US" sz="1800">
                <a:solidFill>
                  <a:srgbClr val="0000FF"/>
                </a:solidFill>
                <a:latin typeface="Verdana"/>
                <a:ea typeface="Verdana"/>
                <a:cs typeface="Verdana"/>
                <a:sym typeface="Verdana"/>
              </a:rPr>
              <a:t>i.e. by understanding the sub-components of a concept ex  the behavior(barking), shape of the head, the tail, the fur etc and then putting these concepts in one bigger idea i.e. the Dog itself.</a:t>
            </a:r>
            <a:endParaRPr sz="1800">
              <a:solidFill>
                <a:srgbClr val="0000FF"/>
              </a:solidFill>
              <a:latin typeface="Verdana"/>
              <a:ea typeface="Verdana"/>
              <a:cs typeface="Verdana"/>
              <a:sym typeface="Verdana"/>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pic>
        <p:nvPicPr>
          <p:cNvPr id="1193" name="Google Shape;1193;g11367521805_0_309" descr="http://www.opengardensblog.futuretext.com/wp-content/uploads/2015/05/Deep-learning-Data-science-iot-3-300x235.jpg">
            <a:hlinkClick r:id="rId3"/>
          </p:cNvPr>
          <p:cNvPicPr preferRelativeResize="0"/>
          <p:nvPr/>
        </p:nvPicPr>
        <p:blipFill rotWithShape="1">
          <a:blip r:embed="rId4">
            <a:alphaModFix/>
          </a:blip>
          <a:srcRect/>
          <a:stretch/>
        </p:blipFill>
        <p:spPr>
          <a:xfrm>
            <a:off x="525541" y="1072130"/>
            <a:ext cx="7618030" cy="4411888"/>
          </a:xfrm>
          <a:prstGeom prst="rect">
            <a:avLst/>
          </a:prstGeom>
          <a:noFill/>
          <a:ln>
            <a:noFill/>
          </a:ln>
        </p:spPr>
      </p:pic>
      <p:sp>
        <p:nvSpPr>
          <p:cNvPr id="1194" name="Google Shape;1194;g11367521805_0_309"/>
          <p:cNvSpPr/>
          <p:nvPr/>
        </p:nvSpPr>
        <p:spPr>
          <a:xfrm>
            <a:off x="570820" y="5554908"/>
            <a:ext cx="80700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0000FF"/>
                </a:solidFill>
                <a:latin typeface="Verdana"/>
                <a:ea typeface="Verdana"/>
                <a:cs typeface="Verdana"/>
                <a:sym typeface="Verdana"/>
              </a:rPr>
              <a:t>Image and example source: </a:t>
            </a:r>
            <a:r>
              <a:rPr lang="en-US" sz="1600" u="sng">
                <a:solidFill>
                  <a:srgbClr val="0000FF"/>
                </a:solidFill>
                <a:latin typeface="Verdana"/>
                <a:ea typeface="Verdana"/>
                <a:cs typeface="Verdana"/>
                <a:sym typeface="Verdana"/>
                <a:hlinkClick r:id="rId5">
                  <a:extLst>
                    <a:ext uri="{A12FA001-AC4F-418D-AE19-62706E023703}">
                      <ahyp:hlinkClr xmlns:ahyp="http://schemas.microsoft.com/office/drawing/2018/hyperlinkcolor" val="tx"/>
                    </a:ext>
                  </a:extLst>
                </a:hlinkClick>
              </a:rPr>
              <a:t>Yoshua Bengio book – Deep Learning</a:t>
            </a:r>
            <a:endParaRPr sz="1600">
              <a:solidFill>
                <a:srgbClr val="0000FF"/>
              </a:solidFill>
              <a:latin typeface="Verdana"/>
              <a:ea typeface="Verdana"/>
              <a:cs typeface="Verdana"/>
              <a:sym typeface="Verdana"/>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g11367521805_0_312"/>
          <p:cNvSpPr txBox="1"/>
          <p:nvPr/>
        </p:nvSpPr>
        <p:spPr>
          <a:xfrm>
            <a:off x="812800" y="1035050"/>
            <a:ext cx="6775500" cy="3693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A more detailed overview of the general process:</a:t>
            </a:r>
            <a:endParaRPr/>
          </a:p>
        </p:txBody>
      </p:sp>
      <p:sp>
        <p:nvSpPr>
          <p:cNvPr id="1200" name="Google Shape;1200;g11367521805_0_312"/>
          <p:cNvSpPr txBox="1"/>
          <p:nvPr/>
        </p:nvSpPr>
        <p:spPr>
          <a:xfrm>
            <a:off x="812799" y="5769477"/>
            <a:ext cx="7230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0000"/>
                </a:solidFill>
                <a:latin typeface="Calibri"/>
                <a:ea typeface="Calibri"/>
                <a:cs typeface="Calibri"/>
                <a:sym typeface="Calibri"/>
              </a:rPr>
              <a:t>Image source: https://towardsdatascience.com/machine-learning-introduction-a-comprehensive-guide-af6712cf68a3</a:t>
            </a:r>
            <a:endParaRPr/>
          </a:p>
        </p:txBody>
      </p:sp>
      <p:pic>
        <p:nvPicPr>
          <p:cNvPr id="1201" name="Google Shape;1201;g11367521805_0_312" descr="Unsupervised learning models automatically extract features and find patterns in the data."/>
          <p:cNvPicPr preferRelativeResize="0"/>
          <p:nvPr/>
        </p:nvPicPr>
        <p:blipFill rotWithShape="1">
          <a:blip r:embed="rId3">
            <a:alphaModFix/>
          </a:blip>
          <a:srcRect/>
          <a:stretch/>
        </p:blipFill>
        <p:spPr>
          <a:xfrm>
            <a:off x="534072" y="2233635"/>
            <a:ext cx="7849000" cy="2613573"/>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pic>
        <p:nvPicPr>
          <p:cNvPr id="1206" name="Google Shape;1206;g11367521805_0_315"/>
          <p:cNvPicPr preferRelativeResize="0"/>
          <p:nvPr/>
        </p:nvPicPr>
        <p:blipFill rotWithShape="1">
          <a:blip r:embed="rId3">
            <a:alphaModFix/>
          </a:blip>
          <a:srcRect/>
          <a:stretch/>
        </p:blipFill>
        <p:spPr>
          <a:xfrm>
            <a:off x="425575" y="780600"/>
            <a:ext cx="8443800" cy="5929951"/>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g11367521805_0_318"/>
          <p:cNvSpPr/>
          <p:nvPr/>
        </p:nvSpPr>
        <p:spPr>
          <a:xfrm>
            <a:off x="488949" y="1072130"/>
            <a:ext cx="8272500" cy="44961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700">
                <a:solidFill>
                  <a:srgbClr val="0000FF"/>
                </a:solidFill>
                <a:latin typeface="Verdana"/>
                <a:ea typeface="Verdana"/>
                <a:cs typeface="Verdana"/>
                <a:sym typeface="Verdana"/>
              </a:rPr>
              <a:t>For example: From the pixels, </a:t>
            </a:r>
            <a:r>
              <a:rPr lang="en-US" sz="1700">
                <a:solidFill>
                  <a:srgbClr val="FF0000"/>
                </a:solidFill>
                <a:latin typeface="Verdana"/>
                <a:ea typeface="Verdana"/>
                <a:cs typeface="Verdana"/>
                <a:sym typeface="Verdana"/>
              </a:rPr>
              <a:t>the first hidden layer </a:t>
            </a:r>
            <a:r>
              <a:rPr lang="en-US" sz="1700">
                <a:solidFill>
                  <a:srgbClr val="0000FF"/>
                </a:solidFill>
                <a:latin typeface="Verdana"/>
                <a:ea typeface="Verdana"/>
                <a:cs typeface="Verdana"/>
                <a:sym typeface="Verdana"/>
              </a:rPr>
              <a:t>identifies the edges</a:t>
            </a:r>
            <a:endParaRPr sz="1700">
              <a:solidFill>
                <a:srgbClr val="0000FF"/>
              </a:solidFill>
              <a:latin typeface="Verdana"/>
              <a:ea typeface="Verdana"/>
              <a:cs typeface="Verdana"/>
              <a:sym typeface="Verdana"/>
            </a:endParaRPr>
          </a:p>
          <a:p>
            <a:pPr marL="0" marR="0" lvl="0" indent="0" algn="just" rtl="0">
              <a:spcBef>
                <a:spcPts val="0"/>
              </a:spcBef>
              <a:spcAft>
                <a:spcPts val="0"/>
              </a:spcAft>
              <a:buNone/>
            </a:pPr>
            <a:r>
              <a:rPr lang="en-US" sz="1700">
                <a:solidFill>
                  <a:srgbClr val="0000FF"/>
                </a:solidFill>
                <a:latin typeface="Verdana"/>
                <a:ea typeface="Verdana"/>
                <a:cs typeface="Verdana"/>
                <a:sym typeface="Verdana"/>
              </a:rPr>
              <a:t>From the edges</a:t>
            </a:r>
            <a:r>
              <a:rPr lang="en-US" sz="1700">
                <a:solidFill>
                  <a:srgbClr val="FF0000"/>
                </a:solidFill>
                <a:latin typeface="Verdana"/>
                <a:ea typeface="Verdana"/>
                <a:cs typeface="Verdana"/>
                <a:sym typeface="Verdana"/>
              </a:rPr>
              <a:t>, the second hidden layer </a:t>
            </a:r>
            <a:r>
              <a:rPr lang="en-US" sz="1700">
                <a:solidFill>
                  <a:srgbClr val="0000FF"/>
                </a:solidFill>
                <a:latin typeface="Verdana"/>
                <a:ea typeface="Verdana"/>
                <a:cs typeface="Verdana"/>
                <a:sym typeface="Verdana"/>
              </a:rPr>
              <a:t>identifies the corners and contours</a:t>
            </a:r>
            <a:endParaRPr sz="1700">
              <a:solidFill>
                <a:srgbClr val="0000FF"/>
              </a:solidFill>
              <a:latin typeface="Verdana"/>
              <a:ea typeface="Verdana"/>
              <a:cs typeface="Verdana"/>
              <a:sym typeface="Verdana"/>
            </a:endParaRPr>
          </a:p>
          <a:p>
            <a:pPr marL="0" marR="0" lvl="0" indent="0" algn="just" rtl="0">
              <a:spcBef>
                <a:spcPts val="0"/>
              </a:spcBef>
              <a:spcAft>
                <a:spcPts val="0"/>
              </a:spcAft>
              <a:buNone/>
            </a:pPr>
            <a:r>
              <a:rPr lang="en-US" sz="1700">
                <a:solidFill>
                  <a:srgbClr val="0000FF"/>
                </a:solidFill>
                <a:latin typeface="Verdana"/>
                <a:ea typeface="Verdana"/>
                <a:cs typeface="Verdana"/>
                <a:sym typeface="Verdana"/>
              </a:rPr>
              <a:t>From the corners and contours, </a:t>
            </a:r>
            <a:r>
              <a:rPr lang="en-US" sz="1700">
                <a:solidFill>
                  <a:srgbClr val="FF0000"/>
                </a:solidFill>
                <a:latin typeface="Verdana"/>
                <a:ea typeface="Verdana"/>
                <a:cs typeface="Verdana"/>
                <a:sym typeface="Verdana"/>
              </a:rPr>
              <a:t>the third hidden layer </a:t>
            </a:r>
            <a:r>
              <a:rPr lang="en-US" sz="1700">
                <a:solidFill>
                  <a:srgbClr val="0000FF"/>
                </a:solidFill>
                <a:latin typeface="Verdana"/>
                <a:ea typeface="Verdana"/>
                <a:cs typeface="Verdana"/>
                <a:sym typeface="Verdana"/>
              </a:rPr>
              <a:t>identifies the parts of objects</a:t>
            </a:r>
            <a:endParaRPr sz="1700">
              <a:solidFill>
                <a:srgbClr val="0000FF"/>
              </a:solidFill>
              <a:latin typeface="Verdana"/>
              <a:ea typeface="Verdana"/>
              <a:cs typeface="Verdana"/>
              <a:sym typeface="Verdana"/>
            </a:endParaRPr>
          </a:p>
          <a:p>
            <a:pPr marL="0" marR="0" lvl="0" indent="0" algn="just" rtl="0">
              <a:spcBef>
                <a:spcPts val="0"/>
              </a:spcBef>
              <a:spcAft>
                <a:spcPts val="0"/>
              </a:spcAft>
              <a:buNone/>
            </a:pPr>
            <a:r>
              <a:rPr lang="en-US" sz="1700">
                <a:solidFill>
                  <a:srgbClr val="0000FF"/>
                </a:solidFill>
                <a:latin typeface="Verdana"/>
                <a:ea typeface="Verdana"/>
                <a:cs typeface="Verdana"/>
                <a:sym typeface="Verdana"/>
              </a:rPr>
              <a:t>Finally, from the parts of objects, </a:t>
            </a:r>
            <a:r>
              <a:rPr lang="en-US" sz="1700">
                <a:solidFill>
                  <a:srgbClr val="FF0000"/>
                </a:solidFill>
                <a:latin typeface="Verdana"/>
                <a:ea typeface="Verdana"/>
                <a:cs typeface="Verdana"/>
                <a:sym typeface="Verdana"/>
              </a:rPr>
              <a:t>the fourth hidden layer </a:t>
            </a:r>
            <a:r>
              <a:rPr lang="en-US" sz="1700">
                <a:solidFill>
                  <a:srgbClr val="0000FF"/>
                </a:solidFill>
                <a:latin typeface="Verdana"/>
                <a:ea typeface="Verdana"/>
                <a:cs typeface="Verdana"/>
                <a:sym typeface="Verdana"/>
              </a:rPr>
              <a:t>identifies whole objects</a:t>
            </a:r>
            <a:endParaRPr sz="1700">
              <a:solidFill>
                <a:srgbClr val="0000FF"/>
              </a:solidFill>
              <a:latin typeface="Verdana"/>
              <a:ea typeface="Verdana"/>
              <a:cs typeface="Verdana"/>
              <a:sym typeface="Verdana"/>
            </a:endParaRPr>
          </a:p>
          <a:p>
            <a:pPr marL="0" marR="0" lvl="0" indent="0" algn="just" rtl="0">
              <a:spcBef>
                <a:spcPts val="0"/>
              </a:spcBef>
              <a:spcAft>
                <a:spcPts val="0"/>
              </a:spcAft>
              <a:buNone/>
            </a:pPr>
            <a:r>
              <a:rPr lang="en-US" sz="1700">
                <a:solidFill>
                  <a:srgbClr val="0000FF"/>
                </a:solidFill>
                <a:latin typeface="Verdana"/>
                <a:ea typeface="Verdana"/>
                <a:cs typeface="Verdana"/>
                <a:sym typeface="Verdana"/>
              </a:rPr>
              <a:t> </a:t>
            </a:r>
            <a:endParaRPr sz="1700">
              <a:solidFill>
                <a:srgbClr val="0000FF"/>
              </a:solidFill>
              <a:latin typeface="Verdana"/>
              <a:ea typeface="Verdana"/>
              <a:cs typeface="Verdana"/>
              <a:sym typeface="Verdana"/>
            </a:endParaRPr>
          </a:p>
          <a:p>
            <a:pPr marL="0" marR="0" lvl="0" indent="0" algn="just" rtl="0">
              <a:spcBef>
                <a:spcPts val="0"/>
              </a:spcBef>
              <a:spcAft>
                <a:spcPts val="0"/>
              </a:spcAft>
              <a:buNone/>
            </a:pPr>
            <a:r>
              <a:rPr lang="en-US" sz="1700">
                <a:solidFill>
                  <a:srgbClr val="0000FF"/>
                </a:solidFill>
                <a:latin typeface="Verdana"/>
                <a:ea typeface="Verdana"/>
                <a:cs typeface="Verdana"/>
                <a:sym typeface="Verdana"/>
              </a:rPr>
              <a:t>Image and example source: </a:t>
            </a:r>
            <a:r>
              <a:rPr lang="en-US" sz="1700" u="sng">
                <a:solidFill>
                  <a:srgbClr val="0000FF"/>
                </a:solidFill>
                <a:latin typeface="Verdana"/>
                <a:ea typeface="Verdana"/>
                <a:cs typeface="Verdana"/>
                <a:sym typeface="Verdana"/>
                <a:hlinkClick r:id="rId3">
                  <a:extLst>
                    <a:ext uri="{A12FA001-AC4F-418D-AE19-62706E023703}">
                      <ahyp:hlinkClr xmlns:ahyp="http://schemas.microsoft.com/office/drawing/2018/hyperlinkcolor" val="tx"/>
                    </a:ext>
                  </a:extLst>
                </a:hlinkClick>
              </a:rPr>
              <a:t>Yoshua Bengio book – Deep Learning</a:t>
            </a:r>
            <a:endParaRPr sz="1700" u="sng">
              <a:solidFill>
                <a:srgbClr val="0000FF"/>
              </a:solidFill>
              <a:latin typeface="Verdana"/>
              <a:ea typeface="Verdana"/>
              <a:cs typeface="Verdana"/>
              <a:sym typeface="Verdana"/>
            </a:endParaRPr>
          </a:p>
          <a:p>
            <a:pPr marL="0" marR="0" lvl="0" indent="0" algn="just" rtl="0">
              <a:spcBef>
                <a:spcPts val="0"/>
              </a:spcBef>
              <a:spcAft>
                <a:spcPts val="0"/>
              </a:spcAft>
              <a:buNone/>
            </a:pPr>
            <a:endParaRPr sz="1700" u="sng">
              <a:solidFill>
                <a:srgbClr val="0000FF"/>
              </a:solidFill>
              <a:latin typeface="Verdana"/>
              <a:ea typeface="Verdana"/>
              <a:cs typeface="Verdana"/>
              <a:sym typeface="Verdana"/>
            </a:endParaRPr>
          </a:p>
          <a:p>
            <a:pPr marL="285750" marR="0" lvl="0" indent="-285750" algn="just" rtl="0">
              <a:spcBef>
                <a:spcPts val="0"/>
              </a:spcBef>
              <a:spcAft>
                <a:spcPts val="0"/>
              </a:spcAft>
              <a:buClr>
                <a:srgbClr val="0000FF"/>
              </a:buClr>
              <a:buSzPts val="1700"/>
              <a:buFont typeface="Arial"/>
              <a:buChar char="•"/>
            </a:pPr>
            <a:r>
              <a:rPr lang="en-US" sz="1700">
                <a:solidFill>
                  <a:srgbClr val="0000FF"/>
                </a:solidFill>
                <a:latin typeface="Verdana"/>
                <a:ea typeface="Verdana"/>
                <a:cs typeface="Verdana"/>
                <a:sym typeface="Verdana"/>
              </a:rPr>
              <a:t>Computers can be trained to recognize an object by showing labelled images of the object</a:t>
            </a:r>
            <a:r>
              <a:rPr lang="en-US" sz="1700">
                <a:solidFill>
                  <a:srgbClr val="FF0000"/>
                </a:solidFill>
                <a:latin typeface="Verdana"/>
                <a:ea typeface="Verdana"/>
                <a:cs typeface="Verdana"/>
                <a:sym typeface="Verdana"/>
              </a:rPr>
              <a:t>. </a:t>
            </a:r>
            <a:endParaRPr/>
          </a:p>
          <a:p>
            <a:pPr marL="285750" marR="0" lvl="0" indent="-285750" algn="just" rtl="0">
              <a:spcBef>
                <a:spcPts val="0"/>
              </a:spcBef>
              <a:spcAft>
                <a:spcPts val="0"/>
              </a:spcAft>
              <a:buClr>
                <a:srgbClr val="FF0000"/>
              </a:buClr>
              <a:buSzPts val="1700"/>
              <a:buFont typeface="Arial"/>
              <a:buChar char="•"/>
            </a:pPr>
            <a:r>
              <a:rPr lang="en-US" sz="1700">
                <a:solidFill>
                  <a:srgbClr val="FF0000"/>
                </a:solidFill>
                <a:latin typeface="Verdana"/>
                <a:ea typeface="Verdana"/>
                <a:cs typeface="Verdana"/>
                <a:sym typeface="Verdana"/>
              </a:rPr>
              <a:t>When a computer sees many images of the same object, it discerns a model of an object </a:t>
            </a:r>
            <a:endParaRPr/>
          </a:p>
          <a:p>
            <a:pPr marL="285750" marR="0" lvl="0" indent="-285750" algn="just" rtl="0">
              <a:spcBef>
                <a:spcPts val="0"/>
              </a:spcBef>
              <a:spcAft>
                <a:spcPts val="0"/>
              </a:spcAft>
              <a:buClr>
                <a:srgbClr val="0000FF"/>
              </a:buClr>
              <a:buSzPts val="1700"/>
              <a:buFont typeface="Arial"/>
              <a:buChar char="•"/>
            </a:pPr>
            <a:r>
              <a:rPr lang="en-US" sz="1700">
                <a:solidFill>
                  <a:srgbClr val="0000FF"/>
                </a:solidFill>
                <a:latin typeface="Verdana"/>
                <a:ea typeface="Verdana"/>
                <a:cs typeface="Verdana"/>
                <a:sym typeface="Verdana"/>
              </a:rPr>
              <a:t>When trained, the next time it sees an image of the object, it can identify the object</a:t>
            </a:r>
            <a:endParaRPr/>
          </a:p>
          <a:p>
            <a:pPr marL="0" marR="0" lvl="0" indent="0" algn="l" rtl="0">
              <a:lnSpc>
                <a:spcPct val="107812"/>
              </a:lnSpc>
              <a:spcBef>
                <a:spcPts val="0"/>
              </a:spcBef>
              <a:spcAft>
                <a:spcPts val="0"/>
              </a:spcAft>
              <a:buNone/>
            </a:pPr>
            <a:endParaRPr sz="1600">
              <a:solidFill>
                <a:srgbClr val="0000FF"/>
              </a:solidFill>
              <a:latin typeface="Verdana"/>
              <a:ea typeface="Verdana"/>
              <a:cs typeface="Verdana"/>
              <a:sym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g888239f7437e39c_20"/>
          <p:cNvSpPr txBox="1"/>
          <p:nvPr/>
        </p:nvSpPr>
        <p:spPr>
          <a:xfrm>
            <a:off x="595200" y="1322400"/>
            <a:ext cx="7953600" cy="48936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FF0000"/>
                </a:solidFill>
                <a:latin typeface="Arial"/>
                <a:ea typeface="Arial"/>
                <a:cs typeface="Arial"/>
                <a:sym typeface="Arial"/>
              </a:rPr>
              <a:t>Core team</a:t>
            </a:r>
            <a:endParaRPr sz="2400" b="0" i="0" u="none" strike="noStrike" cap="none" dirty="0">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FF0000"/>
                </a:solidFill>
                <a:latin typeface="Arial"/>
                <a:ea typeface="Arial"/>
                <a:cs typeface="Arial"/>
                <a:sym typeface="Arial"/>
              </a:rPr>
              <a:t>Ajit Jaokar </a:t>
            </a:r>
            <a:r>
              <a:rPr lang="en-US" sz="2400" b="0" i="0" u="none" strike="noStrike" cap="none" dirty="0">
                <a:solidFill>
                  <a:srgbClr val="0000FF"/>
                </a:solidFill>
                <a:latin typeface="Arial"/>
                <a:ea typeface="Arial"/>
                <a:cs typeface="Arial"/>
                <a:sym typeface="Arial"/>
              </a:rPr>
              <a:t>- Course Director - Artificial Intelligence - Cloud and Edge Implementations University of Oxford</a:t>
            </a:r>
            <a:endParaRPr sz="2400" b="0" i="0" u="none" strike="noStrike" cap="none" dirty="0">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US" sz="2400" b="0" i="0" u="none" strike="noStrike" cap="none" dirty="0">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err="1">
                <a:solidFill>
                  <a:srgbClr val="FF0000"/>
                </a:solidFill>
                <a:latin typeface="Arial"/>
                <a:ea typeface="Arial"/>
                <a:cs typeface="Arial"/>
                <a:sym typeface="Arial"/>
              </a:rPr>
              <a:t>Ayse</a:t>
            </a:r>
            <a:r>
              <a:rPr lang="en-US" sz="2400" b="0" i="0" u="none" strike="noStrike" cap="none" dirty="0">
                <a:solidFill>
                  <a:srgbClr val="FF0000"/>
                </a:solidFill>
                <a:latin typeface="Arial"/>
                <a:ea typeface="Arial"/>
                <a:cs typeface="Arial"/>
                <a:sym typeface="Arial"/>
              </a:rPr>
              <a:t> </a:t>
            </a:r>
            <a:r>
              <a:rPr lang="en-US" sz="2400" b="0" i="0" u="none" strike="noStrike" cap="none" dirty="0" err="1">
                <a:solidFill>
                  <a:srgbClr val="FF0000"/>
                </a:solidFill>
                <a:latin typeface="Arial"/>
                <a:ea typeface="Arial"/>
                <a:cs typeface="Arial"/>
                <a:sym typeface="Arial"/>
              </a:rPr>
              <a:t>Mutlu</a:t>
            </a:r>
            <a:r>
              <a:rPr lang="en-US" sz="2400" b="0" i="0" u="none" strike="noStrike" cap="none" dirty="0">
                <a:solidFill>
                  <a:srgbClr val="FF0000"/>
                </a:solidFill>
                <a:latin typeface="Arial"/>
                <a:ea typeface="Arial"/>
                <a:cs typeface="Arial"/>
                <a:sym typeface="Arial"/>
              </a:rPr>
              <a:t> </a:t>
            </a:r>
            <a:r>
              <a:rPr lang="en-US" sz="2400" b="0" i="0" u="none" strike="noStrike" cap="none" dirty="0">
                <a:solidFill>
                  <a:srgbClr val="0000FF"/>
                </a:solidFill>
                <a:latin typeface="Arial"/>
                <a:ea typeface="Arial"/>
                <a:cs typeface="Arial"/>
                <a:sym typeface="Arial"/>
              </a:rPr>
              <a:t>- Part of core team leading all development - Artificial Intelligence - Cloud and Edge Implementations University of Oxford</a:t>
            </a:r>
            <a:endParaRPr sz="2400" b="0" i="0" u="none" strike="noStrike" cap="none" dirty="0">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US" sz="2400" b="0" i="0" u="none" strike="noStrike" cap="none" dirty="0">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FF0000"/>
                </a:solidFill>
                <a:latin typeface="Arial"/>
                <a:ea typeface="Arial"/>
                <a:cs typeface="Arial"/>
                <a:sym typeface="Arial"/>
              </a:rPr>
              <a:t>Marina Fernandez </a:t>
            </a:r>
            <a:r>
              <a:rPr lang="en-US" sz="2400" b="0" i="0" u="none" strike="noStrike" cap="none" dirty="0">
                <a:solidFill>
                  <a:srgbClr val="0000FF"/>
                </a:solidFill>
                <a:latin typeface="Arial"/>
                <a:ea typeface="Arial"/>
                <a:cs typeface="Arial"/>
                <a:sym typeface="Arial"/>
              </a:rPr>
              <a:t>- Part of core team leading architecture / </a:t>
            </a:r>
            <a:r>
              <a:rPr lang="en-US" sz="2400" b="0" i="0" u="none" strike="noStrike" cap="none" dirty="0" err="1">
                <a:solidFill>
                  <a:srgbClr val="0000FF"/>
                </a:solidFill>
                <a:latin typeface="Arial"/>
                <a:ea typeface="Arial"/>
                <a:cs typeface="Arial"/>
                <a:sym typeface="Arial"/>
              </a:rPr>
              <a:t>maths</a:t>
            </a:r>
            <a:r>
              <a:rPr lang="en-US" sz="2400" b="0" i="0" u="none" strike="noStrike" cap="none" dirty="0">
                <a:solidFill>
                  <a:srgbClr val="0000FF"/>
                </a:solidFill>
                <a:latin typeface="Arial"/>
                <a:ea typeface="Arial"/>
                <a:cs typeface="Arial"/>
                <a:sym typeface="Arial"/>
              </a:rPr>
              <a:t> - Artificial Intelligence - Cloud and Edge Implementations University of Oxford</a:t>
            </a:r>
            <a:endParaRPr sz="2400" b="0" i="0" u="none" strike="noStrike" cap="none" dirty="0">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US" sz="2400" b="0" i="0" u="none" strike="noStrike" cap="none" dirty="0">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err="1">
                <a:solidFill>
                  <a:srgbClr val="FF0000"/>
                </a:solidFill>
                <a:latin typeface="Arial"/>
                <a:ea typeface="Arial"/>
                <a:cs typeface="Arial"/>
                <a:sym typeface="Arial"/>
              </a:rPr>
              <a:t>kaouter</a:t>
            </a:r>
            <a:r>
              <a:rPr lang="en-US" sz="2400" b="0" i="0" u="none" strike="noStrike" cap="none" dirty="0">
                <a:solidFill>
                  <a:srgbClr val="FF0000"/>
                </a:solidFill>
                <a:latin typeface="Arial"/>
                <a:ea typeface="Arial"/>
                <a:cs typeface="Arial"/>
                <a:sym typeface="Arial"/>
              </a:rPr>
              <a:t> </a:t>
            </a:r>
            <a:r>
              <a:rPr lang="en-US" sz="2400" b="0" i="0" u="none" strike="noStrike" cap="none" dirty="0" err="1">
                <a:solidFill>
                  <a:srgbClr val="FF0000"/>
                </a:solidFill>
                <a:latin typeface="Arial"/>
                <a:ea typeface="Arial"/>
                <a:cs typeface="Arial"/>
                <a:sym typeface="Arial"/>
              </a:rPr>
              <a:t>karboub</a:t>
            </a:r>
            <a:r>
              <a:rPr lang="en-US" sz="2400" b="0" i="0" u="none" strike="noStrike" cap="none" dirty="0">
                <a:solidFill>
                  <a:srgbClr val="FF0000"/>
                </a:solidFill>
                <a:latin typeface="Arial"/>
                <a:ea typeface="Arial"/>
                <a:cs typeface="Arial"/>
                <a:sym typeface="Arial"/>
              </a:rPr>
              <a:t> </a:t>
            </a:r>
            <a:r>
              <a:rPr lang="en-US" sz="2400" b="0" i="0" u="none" strike="noStrike" cap="none" dirty="0">
                <a:solidFill>
                  <a:srgbClr val="0000FF"/>
                </a:solidFill>
                <a:latin typeface="Arial"/>
                <a:ea typeface="Arial"/>
                <a:cs typeface="Arial"/>
                <a:sym typeface="Arial"/>
              </a:rPr>
              <a:t>PhD Artificial Intelligence - France</a:t>
            </a:r>
            <a:endParaRPr sz="2400" b="0" i="0" u="none" strike="noStrike" cap="none" dirty="0">
              <a:solidFill>
                <a:srgbClr val="0000FF"/>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pic>
        <p:nvPicPr>
          <p:cNvPr id="1216" name="Google Shape;1216;g11367521805_0_321" descr="Initialization step of 3D-Slicer segmentation."/>
          <p:cNvPicPr preferRelativeResize="0"/>
          <p:nvPr/>
        </p:nvPicPr>
        <p:blipFill rotWithShape="1">
          <a:blip r:embed="rId3">
            <a:alphaModFix/>
          </a:blip>
          <a:srcRect/>
          <a:stretch/>
        </p:blipFill>
        <p:spPr>
          <a:xfrm>
            <a:off x="542362" y="1334260"/>
            <a:ext cx="4897754" cy="1183005"/>
          </a:xfrm>
          <a:prstGeom prst="rect">
            <a:avLst/>
          </a:prstGeom>
          <a:noFill/>
          <a:ln>
            <a:noFill/>
          </a:ln>
        </p:spPr>
      </p:pic>
      <p:pic>
        <p:nvPicPr>
          <p:cNvPr id="1217" name="Google Shape;1217;g11367521805_0_321" descr="http://olexandrisayev.com/wp-content/uploads/2015/01/cm-2014-03507h_0006-400x394.jpeg"/>
          <p:cNvPicPr preferRelativeResize="0"/>
          <p:nvPr/>
        </p:nvPicPr>
        <p:blipFill rotWithShape="1">
          <a:blip r:embed="rId4">
            <a:alphaModFix/>
          </a:blip>
          <a:srcRect/>
          <a:stretch/>
        </p:blipFill>
        <p:spPr>
          <a:xfrm>
            <a:off x="5842806" y="1199067"/>
            <a:ext cx="2604406" cy="1914698"/>
          </a:xfrm>
          <a:prstGeom prst="rect">
            <a:avLst/>
          </a:prstGeom>
          <a:noFill/>
          <a:ln>
            <a:noFill/>
          </a:ln>
        </p:spPr>
      </p:pic>
      <p:sp>
        <p:nvSpPr>
          <p:cNvPr id="1218" name="Google Shape;1218;g11367521805_0_321"/>
          <p:cNvSpPr/>
          <p:nvPr/>
        </p:nvSpPr>
        <p:spPr>
          <a:xfrm>
            <a:off x="583750" y="3768915"/>
            <a:ext cx="8038800" cy="13233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000" b="1" u="sng">
                <a:solidFill>
                  <a:srgbClr val="0000FF"/>
                </a:solidFill>
                <a:latin typeface="Verdana"/>
                <a:ea typeface="Verdana"/>
                <a:cs typeface="Verdana"/>
                <a:sym typeface="Verdana"/>
              </a:rPr>
              <a:t>Where are these techniques being used</a:t>
            </a:r>
            <a:endParaRPr sz="2000" b="1">
              <a:solidFill>
                <a:srgbClr val="0000FF"/>
              </a:solidFill>
              <a:latin typeface="Verdana"/>
              <a:ea typeface="Verdana"/>
              <a:cs typeface="Verdana"/>
              <a:sym typeface="Verdana"/>
            </a:endParaRPr>
          </a:p>
          <a:p>
            <a:pPr marL="342900" marR="0" lvl="0" indent="-342900" algn="just" rtl="0">
              <a:spcBef>
                <a:spcPts val="0"/>
              </a:spcBef>
              <a:spcAft>
                <a:spcPts val="0"/>
              </a:spcAft>
              <a:buClr>
                <a:srgbClr val="0000FF"/>
              </a:buClr>
              <a:buSzPts val="2000"/>
              <a:buFont typeface="Noto Sans Symbols"/>
              <a:buChar char="∙"/>
            </a:pPr>
            <a:r>
              <a:rPr lang="en-US" sz="2000">
                <a:solidFill>
                  <a:srgbClr val="0000FF"/>
                </a:solidFill>
                <a:latin typeface="Verdana"/>
                <a:ea typeface="Verdana"/>
                <a:cs typeface="Verdana"/>
                <a:sym typeface="Verdana"/>
              </a:rPr>
              <a:t>Detect malignant tumours</a:t>
            </a:r>
            <a:endParaRPr sz="2000">
              <a:solidFill>
                <a:srgbClr val="0000FF"/>
              </a:solidFill>
              <a:latin typeface="Verdana"/>
              <a:ea typeface="Verdana"/>
              <a:cs typeface="Verdana"/>
              <a:sym typeface="Verdana"/>
            </a:endParaRPr>
          </a:p>
          <a:p>
            <a:pPr marL="342900" marR="0" lvl="0" indent="-342900" algn="just" rtl="0">
              <a:spcBef>
                <a:spcPts val="0"/>
              </a:spcBef>
              <a:spcAft>
                <a:spcPts val="0"/>
              </a:spcAft>
              <a:buClr>
                <a:srgbClr val="0000FF"/>
              </a:buClr>
              <a:buSzPts val="2000"/>
              <a:buFont typeface="Noto Sans Symbols"/>
              <a:buChar char="∙"/>
            </a:pPr>
            <a:r>
              <a:rPr lang="en-US" sz="2000">
                <a:solidFill>
                  <a:srgbClr val="0000FF"/>
                </a:solidFill>
                <a:latin typeface="Verdana"/>
                <a:ea typeface="Verdana"/>
                <a:cs typeface="Verdana"/>
                <a:sym typeface="Verdana"/>
              </a:rPr>
              <a:t>Pick out potentially useful drug molecules from hundreds of millions of candidates. </a:t>
            </a:r>
            <a:endParaRPr sz="2000">
              <a:solidFill>
                <a:srgbClr val="0000FF"/>
              </a:solidFill>
              <a:latin typeface="Verdana"/>
              <a:ea typeface="Verdana"/>
              <a:cs typeface="Verdana"/>
              <a:sym typeface="Verdana"/>
            </a:endParaRPr>
          </a:p>
        </p:txBody>
      </p:sp>
      <p:sp>
        <p:nvSpPr>
          <p:cNvPr id="1219" name="Google Shape;1219;g11367521805_0_321"/>
          <p:cNvSpPr/>
          <p:nvPr/>
        </p:nvSpPr>
        <p:spPr>
          <a:xfrm>
            <a:off x="562319" y="3577430"/>
            <a:ext cx="8081700" cy="2237700"/>
          </a:xfrm>
          <a:prstGeom prst="rect">
            <a:avLst/>
          </a:prstGeom>
          <a:noFill/>
          <a:ln w="25400" cap="flat" cmpd="sng">
            <a:solidFill>
              <a:srgbClr val="00F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00">
              <a:solidFill>
                <a:srgbClr val="000000"/>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g11367521805_0_324"/>
          <p:cNvSpPr/>
          <p:nvPr/>
        </p:nvSpPr>
        <p:spPr>
          <a:xfrm>
            <a:off x="474662" y="1057582"/>
            <a:ext cx="8301000" cy="13233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000">
                <a:solidFill>
                  <a:srgbClr val="FF0000"/>
                </a:solidFill>
                <a:latin typeface="Verdana"/>
                <a:ea typeface="Verdana"/>
                <a:cs typeface="Verdana"/>
                <a:sym typeface="Verdana"/>
              </a:rPr>
              <a:t>Once trained (features are selected), the input vectors are transformed into a better representation and these are in turn passed on to a real classifier such as SVM or Logistic regression</a:t>
            </a:r>
            <a:r>
              <a:rPr lang="en-US" sz="2000">
                <a:solidFill>
                  <a:srgbClr val="0000FF"/>
                </a:solidFill>
                <a:latin typeface="Verdana"/>
                <a:ea typeface="Verdana"/>
                <a:cs typeface="Verdana"/>
                <a:sym typeface="Verdana"/>
              </a:rPr>
              <a:t>.  This can be represented as below.</a:t>
            </a:r>
            <a:endParaRPr sz="2000">
              <a:solidFill>
                <a:srgbClr val="0000FF"/>
              </a:solidFill>
              <a:latin typeface="Verdana"/>
              <a:ea typeface="Verdana"/>
              <a:cs typeface="Verdana"/>
              <a:sym typeface="Verdana"/>
            </a:endParaRPr>
          </a:p>
        </p:txBody>
      </p:sp>
      <p:pic>
        <p:nvPicPr>
          <p:cNvPr id="1225" name="Google Shape;1225;g11367521805_0_324" descr="http://www.opengardensblog.futuretext.com/wp-content/uploads/2015/07/evolution-of-deep-learning-models-feature-selection-transformation-classifier.jpg"/>
          <p:cNvPicPr preferRelativeResize="0"/>
          <p:nvPr/>
        </p:nvPicPr>
        <p:blipFill rotWithShape="1">
          <a:blip r:embed="rId3">
            <a:alphaModFix/>
          </a:blip>
          <a:srcRect/>
          <a:stretch/>
        </p:blipFill>
        <p:spPr>
          <a:xfrm>
            <a:off x="1515319" y="2718155"/>
            <a:ext cx="5800725" cy="1857376"/>
          </a:xfrm>
          <a:prstGeom prst="rect">
            <a:avLst/>
          </a:prstGeom>
          <a:noFill/>
          <a:ln>
            <a:noFill/>
          </a:ln>
        </p:spPr>
      </p:pic>
      <p:sp>
        <p:nvSpPr>
          <p:cNvPr id="1226" name="Google Shape;1226;g11367521805_0_324"/>
          <p:cNvSpPr/>
          <p:nvPr/>
        </p:nvSpPr>
        <p:spPr>
          <a:xfrm>
            <a:off x="507433" y="5243411"/>
            <a:ext cx="8199600" cy="461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200">
                <a:solidFill>
                  <a:srgbClr val="0000FF"/>
                </a:solidFill>
                <a:latin typeface="Verdana"/>
                <a:ea typeface="Verdana"/>
                <a:cs typeface="Verdana"/>
                <a:sym typeface="Verdana"/>
              </a:rPr>
              <a:t>Source: ELEG 5040 Advanced Topics on Signal Processing (Introduction to Deep Learning) by Xiaogang Wang</a:t>
            </a:r>
            <a:endParaRPr sz="1200">
              <a:solidFill>
                <a:srgbClr val="0000FF"/>
              </a:solidFill>
              <a:latin typeface="Verdana"/>
              <a:ea typeface="Verdana"/>
              <a:cs typeface="Verdana"/>
              <a:sym typeface="Verdan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g11367521805_0_327"/>
          <p:cNvSpPr/>
          <p:nvPr/>
        </p:nvSpPr>
        <p:spPr>
          <a:xfrm>
            <a:off x="522459" y="1064283"/>
            <a:ext cx="8052900" cy="16929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000" b="1">
                <a:solidFill>
                  <a:srgbClr val="0000FF"/>
                </a:solidFill>
                <a:latin typeface="Verdana"/>
                <a:ea typeface="Verdana"/>
                <a:cs typeface="Verdana"/>
                <a:sym typeface="Verdana"/>
              </a:rPr>
              <a:t>Deep Learning and Feature learning</a:t>
            </a:r>
            <a:endParaRPr/>
          </a:p>
          <a:p>
            <a:pPr marL="0" marR="0" lvl="0" indent="0" algn="just" rtl="0">
              <a:spcBef>
                <a:spcPts val="0"/>
              </a:spcBef>
              <a:spcAft>
                <a:spcPts val="0"/>
              </a:spcAft>
              <a:buNone/>
            </a:pPr>
            <a:r>
              <a:rPr lang="en-US" sz="2000">
                <a:solidFill>
                  <a:srgbClr val="0000FF"/>
                </a:solidFill>
                <a:latin typeface="Verdana"/>
                <a:ea typeface="Verdana"/>
                <a:cs typeface="Verdana"/>
                <a:sym typeface="Verdana"/>
              </a:rPr>
              <a:t>Deep Learning can be hence seen as a more complete, hierarchical and a ‘bottom up’ way for feature extraction and without human intervention. </a:t>
            </a:r>
            <a:endParaRPr/>
          </a:p>
          <a:p>
            <a:pPr marL="0" marR="0" lvl="0" indent="0" algn="just" rtl="0">
              <a:spcBef>
                <a:spcPts val="0"/>
              </a:spcBef>
              <a:spcAft>
                <a:spcPts val="0"/>
              </a:spcAft>
              <a:buNone/>
            </a:pPr>
            <a:r>
              <a:rPr lang="en-US" sz="1200">
                <a:solidFill>
                  <a:srgbClr val="0000FF"/>
                </a:solidFill>
                <a:latin typeface="Verdana"/>
                <a:ea typeface="Verdana"/>
                <a:cs typeface="Verdana"/>
                <a:sym typeface="Verdana"/>
              </a:rPr>
              <a:t>Source: ELEG 5040 Advanced Topics on Signal Processing (Introduction to Deep Learning) by Xiaogang Wang</a:t>
            </a:r>
            <a:endParaRPr/>
          </a:p>
        </p:txBody>
      </p:sp>
      <p:pic>
        <p:nvPicPr>
          <p:cNvPr id="1232" name="Google Shape;1232;g11367521805_0_327"/>
          <p:cNvPicPr preferRelativeResize="0"/>
          <p:nvPr/>
        </p:nvPicPr>
        <p:blipFill rotWithShape="1">
          <a:blip r:embed="rId3">
            <a:alphaModFix/>
          </a:blip>
          <a:srcRect/>
          <a:stretch/>
        </p:blipFill>
        <p:spPr>
          <a:xfrm>
            <a:off x="1930400" y="3269706"/>
            <a:ext cx="5674405" cy="2753179"/>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pic>
        <p:nvPicPr>
          <p:cNvPr id="1237" name="Google Shape;1237;g11367521805_0_330"/>
          <p:cNvPicPr preferRelativeResize="0"/>
          <p:nvPr/>
        </p:nvPicPr>
        <p:blipFill rotWithShape="1">
          <a:blip r:embed="rId3">
            <a:alphaModFix/>
          </a:blip>
          <a:srcRect/>
          <a:stretch/>
        </p:blipFill>
        <p:spPr>
          <a:xfrm>
            <a:off x="493430" y="1072130"/>
            <a:ext cx="7958700" cy="4714308"/>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g11367521805_0_333"/>
          <p:cNvSpPr txBox="1"/>
          <p:nvPr/>
        </p:nvSpPr>
        <p:spPr>
          <a:xfrm>
            <a:off x="932815" y="1095375"/>
            <a:ext cx="6775500" cy="36942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a:solidFill>
                  <a:srgbClr val="C00000"/>
                </a:solidFill>
                <a:latin typeface="Verdana"/>
                <a:ea typeface="Verdana"/>
                <a:cs typeface="Verdana"/>
                <a:sym typeface="Verdana"/>
              </a:rPr>
              <a:t>Gesture Recognition</a:t>
            </a:r>
            <a:r>
              <a:rPr lang="en-US" sz="1800">
                <a:solidFill>
                  <a:srgbClr val="C00000"/>
                </a:solidFill>
                <a:latin typeface="Verdana"/>
                <a:ea typeface="Verdana"/>
                <a:cs typeface="Verdana"/>
                <a:sym typeface="Verdana"/>
              </a:rPr>
              <a:t> </a:t>
            </a: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The ability to analyse human actions and extract real-time information from video streams. Applies to Robots, Fall Detection, In-car monitoring, Security</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b="1">
                <a:solidFill>
                  <a:srgbClr val="C00000"/>
                </a:solidFill>
                <a:latin typeface="Verdana"/>
                <a:ea typeface="Verdana"/>
                <a:cs typeface="Verdana"/>
                <a:sym typeface="Verdana"/>
              </a:rPr>
              <a:t>Voice Biometrics or Authentication</a:t>
            </a:r>
            <a:endParaRPr sz="1800" b="1">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The ability to use voice as an authentication method and identify individual speakers with speech recognition. alternatively, use voice as the authentication method.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g11367521805_0_336"/>
          <p:cNvSpPr txBox="1"/>
          <p:nvPr/>
        </p:nvSpPr>
        <p:spPr>
          <a:xfrm>
            <a:off x="932815" y="1156970"/>
            <a:ext cx="6775500" cy="45252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a:solidFill>
                  <a:srgbClr val="C00000"/>
                </a:solidFill>
                <a:latin typeface="Verdana"/>
                <a:ea typeface="Verdana"/>
                <a:cs typeface="Verdana"/>
                <a:sym typeface="Verdana"/>
              </a:rPr>
              <a:t>Machine vision</a:t>
            </a: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Used in robotics, face recognition, content moderation etc. </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b="1">
                <a:solidFill>
                  <a:srgbClr val="C00000"/>
                </a:solidFill>
                <a:latin typeface="Verdana"/>
                <a:ea typeface="Verdana"/>
                <a:cs typeface="Verdana"/>
                <a:sym typeface="Verdana"/>
              </a:rPr>
              <a:t>Video surveillance</a:t>
            </a:r>
            <a:endParaRPr sz="1800" b="1">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Use of AI in images from surveillance camera - often on the Edge, i.e. at the device itself. as digital brains to match their eyes. </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b="1">
                <a:solidFill>
                  <a:srgbClr val="C00000"/>
                </a:solidFill>
                <a:latin typeface="Verdana"/>
                <a:ea typeface="Verdana"/>
                <a:cs typeface="Verdana"/>
                <a:sym typeface="Verdana"/>
              </a:rPr>
              <a:t>Handwriting Recognition</a:t>
            </a:r>
            <a:endParaRPr sz="1800" b="1">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Recognise and extract handwritten text</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g11367521805_0_339"/>
          <p:cNvSpPr txBox="1"/>
          <p:nvPr/>
        </p:nvSpPr>
        <p:spPr>
          <a:xfrm>
            <a:off x="932815" y="925830"/>
            <a:ext cx="6775500" cy="49410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a:solidFill>
                  <a:srgbClr val="C00000"/>
                </a:solidFill>
                <a:latin typeface="Verdana"/>
                <a:ea typeface="Verdana"/>
                <a:cs typeface="Verdana"/>
                <a:sym typeface="Verdana"/>
              </a:rPr>
              <a:t>Text recognition and generation </a:t>
            </a:r>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Generating text - i.e. transforming data into a written narrative</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b="1">
                <a:solidFill>
                  <a:srgbClr val="C00000"/>
                </a:solidFill>
                <a:latin typeface="Verdana"/>
                <a:ea typeface="Verdana"/>
                <a:cs typeface="Verdana"/>
                <a:sym typeface="Verdana"/>
              </a:rPr>
              <a:t>Entity Recognition</a:t>
            </a:r>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Detect objects in images</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b="1">
                <a:solidFill>
                  <a:srgbClr val="C00000"/>
                </a:solidFill>
                <a:latin typeface="Verdana"/>
                <a:ea typeface="Verdana"/>
                <a:cs typeface="Verdana"/>
                <a:sym typeface="Verdana"/>
              </a:rPr>
              <a:t>Natural Language Processing</a:t>
            </a:r>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Text analysis and the ability to extract information about people, places, events from text documents. Also includes sentiment analysis, context classification and language translation</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g11367521805_0_342"/>
          <p:cNvSpPr txBox="1"/>
          <p:nvPr/>
        </p:nvSpPr>
        <p:spPr>
          <a:xfrm>
            <a:off x="932180" y="1008380"/>
            <a:ext cx="6775500" cy="36942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a:solidFill>
                  <a:srgbClr val="C00000"/>
                </a:solidFill>
                <a:latin typeface="Verdana"/>
                <a:ea typeface="Verdana"/>
                <a:cs typeface="Verdana"/>
                <a:sym typeface="Verdana"/>
              </a:rPr>
              <a:t>Movement Prediction </a:t>
            </a:r>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Prediction of movement based on images</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b="1">
                <a:solidFill>
                  <a:srgbClr val="C00000"/>
                </a:solidFill>
                <a:latin typeface="Verdana"/>
                <a:ea typeface="Verdana"/>
                <a:cs typeface="Verdana"/>
                <a:sym typeface="Verdana"/>
              </a:rPr>
              <a:t>Creating images from text</a:t>
            </a:r>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The ability to create images from text</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b="1">
                <a:solidFill>
                  <a:srgbClr val="C00000"/>
                </a:solidFill>
                <a:latin typeface="Verdana"/>
                <a:ea typeface="Verdana"/>
                <a:cs typeface="Verdana"/>
                <a:sym typeface="Verdana"/>
              </a:rPr>
              <a:t>Attention, Sentiment Tracking </a:t>
            </a:r>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tracking of emotional response based on facial movement and other techniques.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pic>
        <p:nvPicPr>
          <p:cNvPr id="1269" name="Google Shape;1269;g11367521805_0_348"/>
          <p:cNvPicPr preferRelativeResize="0"/>
          <p:nvPr/>
        </p:nvPicPr>
        <p:blipFill rotWithShape="1">
          <a:blip r:embed="rId3">
            <a:alphaModFix/>
          </a:blip>
          <a:srcRect/>
          <a:stretch/>
        </p:blipFill>
        <p:spPr>
          <a:xfrm>
            <a:off x="1096094" y="2494754"/>
            <a:ext cx="5775727" cy="3053789"/>
          </a:xfrm>
          <a:prstGeom prst="rect">
            <a:avLst/>
          </a:prstGeom>
          <a:noFill/>
          <a:ln>
            <a:noFill/>
          </a:ln>
        </p:spPr>
      </p:pic>
      <p:sp>
        <p:nvSpPr>
          <p:cNvPr id="1270" name="Google Shape;1270;g11367521805_0_348"/>
          <p:cNvSpPr txBox="1"/>
          <p:nvPr/>
        </p:nvSpPr>
        <p:spPr>
          <a:xfrm>
            <a:off x="978762" y="5736616"/>
            <a:ext cx="71442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0000"/>
                </a:solidFill>
                <a:latin typeface="Calibri"/>
                <a:ea typeface="Calibri"/>
                <a:cs typeface="Calibri"/>
                <a:sym typeface="Calibri"/>
              </a:rPr>
              <a:t>Image source: https://towardsdatascience.com/machine-learning-introduction-a-comprehensive-guide-af6712cf68a3</a:t>
            </a:r>
            <a:endParaRPr/>
          </a:p>
        </p:txBody>
      </p:sp>
      <p:sp>
        <p:nvSpPr>
          <p:cNvPr id="1271" name="Google Shape;1271;g11367521805_0_348"/>
          <p:cNvSpPr txBox="1"/>
          <p:nvPr/>
        </p:nvSpPr>
        <p:spPr>
          <a:xfrm>
            <a:off x="785495" y="939800"/>
            <a:ext cx="6775500" cy="16161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a:solidFill>
                  <a:srgbClr val="C00000"/>
                </a:solidFill>
                <a:latin typeface="Verdana"/>
                <a:ea typeface="Verdana"/>
                <a:cs typeface="Verdana"/>
                <a:sym typeface="Verdana"/>
              </a:rPr>
              <a:t>Reinforcement Learning</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FF0000"/>
                </a:solidFill>
                <a:latin typeface="Verdana"/>
                <a:ea typeface="Verdana"/>
                <a:cs typeface="Verdana"/>
                <a:sym typeface="Verdana"/>
              </a:rPr>
              <a:t>Learning by trial and error</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g11367521805_0_351"/>
          <p:cNvSpPr txBox="1"/>
          <p:nvPr/>
        </p:nvSpPr>
        <p:spPr>
          <a:xfrm>
            <a:off x="785495" y="910590"/>
            <a:ext cx="6775500" cy="44790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a:solidFill>
                  <a:srgbClr val="C00000"/>
                </a:solidFill>
                <a:latin typeface="Verdana"/>
                <a:ea typeface="Verdana"/>
                <a:cs typeface="Verdana"/>
                <a:sym typeface="Verdana"/>
              </a:rPr>
              <a:t>What Is Reinforcement Learning?</a:t>
            </a:r>
            <a:endParaRPr/>
          </a:p>
          <a:p>
            <a:pPr marL="285750" marR="0" lvl="0" indent="-285750" algn="just" rtl="0">
              <a:lnSpc>
                <a:spcPct val="150000"/>
              </a:lnSpc>
              <a:spcBef>
                <a:spcPts val="0"/>
              </a:spcBef>
              <a:spcAft>
                <a:spcPts val="0"/>
              </a:spcAft>
              <a:buClr>
                <a:srgbClr val="0000FF"/>
              </a:buClr>
              <a:buSzPts val="1600"/>
              <a:buFont typeface="Arial"/>
              <a:buChar char="•"/>
            </a:pPr>
            <a:r>
              <a:rPr lang="en-US" sz="1600">
                <a:solidFill>
                  <a:srgbClr val="0000FF"/>
                </a:solidFill>
                <a:latin typeface="Verdana"/>
                <a:ea typeface="Verdana"/>
                <a:cs typeface="Verdana"/>
                <a:sym typeface="Verdana"/>
              </a:rPr>
              <a:t>The AI agent is attempting to find the optimal way to accomplish a particular goal or improve performance on a specific task. </a:t>
            </a:r>
            <a:endParaRPr/>
          </a:p>
          <a:p>
            <a:pPr marL="285750" marR="0" lvl="0" indent="-285750" algn="just" rtl="0">
              <a:lnSpc>
                <a:spcPct val="150000"/>
              </a:lnSpc>
              <a:spcBef>
                <a:spcPts val="0"/>
              </a:spcBef>
              <a:spcAft>
                <a:spcPts val="0"/>
              </a:spcAft>
              <a:buClr>
                <a:srgbClr val="0000FF"/>
              </a:buClr>
              <a:buSzPts val="1600"/>
              <a:buFont typeface="Arial"/>
              <a:buChar char="•"/>
            </a:pPr>
            <a:r>
              <a:rPr lang="en-US" sz="1600">
                <a:solidFill>
                  <a:srgbClr val="0000FF"/>
                </a:solidFill>
                <a:latin typeface="Verdana"/>
                <a:ea typeface="Verdana"/>
                <a:cs typeface="Verdana"/>
                <a:sym typeface="Verdana"/>
              </a:rPr>
              <a:t>The </a:t>
            </a:r>
            <a:r>
              <a:rPr lang="en-US" sz="1600">
                <a:solidFill>
                  <a:srgbClr val="FF0000"/>
                </a:solidFill>
                <a:latin typeface="Verdana"/>
                <a:ea typeface="Verdana"/>
                <a:cs typeface="Verdana"/>
                <a:sym typeface="Verdana"/>
              </a:rPr>
              <a:t>agent takes action </a:t>
            </a:r>
            <a:r>
              <a:rPr lang="en-US" sz="1600">
                <a:solidFill>
                  <a:srgbClr val="0000FF"/>
                </a:solidFill>
                <a:latin typeface="Verdana"/>
                <a:ea typeface="Verdana"/>
                <a:cs typeface="Verdana"/>
                <a:sym typeface="Verdana"/>
              </a:rPr>
              <a:t>that goes toward the goal</a:t>
            </a:r>
            <a:endParaRPr/>
          </a:p>
          <a:p>
            <a:pPr marL="285750" marR="0" lvl="0" indent="-285750" algn="just" rtl="0">
              <a:lnSpc>
                <a:spcPct val="150000"/>
              </a:lnSpc>
              <a:spcBef>
                <a:spcPts val="0"/>
              </a:spcBef>
              <a:spcAft>
                <a:spcPts val="0"/>
              </a:spcAft>
              <a:buClr>
                <a:srgbClr val="0000FF"/>
              </a:buClr>
              <a:buSzPts val="1600"/>
              <a:buFont typeface="Arial"/>
              <a:buChar char="•"/>
            </a:pPr>
            <a:r>
              <a:rPr lang="en-US" sz="1600">
                <a:solidFill>
                  <a:srgbClr val="0000FF"/>
                </a:solidFill>
                <a:latin typeface="Verdana"/>
                <a:ea typeface="Verdana"/>
                <a:cs typeface="Verdana"/>
                <a:sym typeface="Verdana"/>
              </a:rPr>
              <a:t>it receives a </a:t>
            </a:r>
            <a:r>
              <a:rPr lang="en-US" sz="1600">
                <a:solidFill>
                  <a:srgbClr val="FF0000"/>
                </a:solidFill>
                <a:latin typeface="Verdana"/>
                <a:ea typeface="Verdana"/>
                <a:cs typeface="Verdana"/>
                <a:sym typeface="Verdana"/>
              </a:rPr>
              <a:t>reward</a:t>
            </a:r>
            <a:r>
              <a:rPr lang="en-US" sz="1600">
                <a:solidFill>
                  <a:srgbClr val="0000FF"/>
                </a:solidFill>
                <a:latin typeface="Verdana"/>
                <a:ea typeface="Verdana"/>
                <a:cs typeface="Verdana"/>
                <a:sym typeface="Verdana"/>
              </a:rPr>
              <a:t>. </a:t>
            </a:r>
            <a:endParaRPr/>
          </a:p>
          <a:p>
            <a:pPr marL="285750" marR="0" lvl="0" indent="-285750" algn="just" rtl="0">
              <a:lnSpc>
                <a:spcPct val="150000"/>
              </a:lnSpc>
              <a:spcBef>
                <a:spcPts val="0"/>
              </a:spcBef>
              <a:spcAft>
                <a:spcPts val="0"/>
              </a:spcAft>
              <a:buClr>
                <a:srgbClr val="0000FF"/>
              </a:buClr>
              <a:buSzPts val="1600"/>
              <a:buFont typeface="Arial"/>
              <a:buChar char="•"/>
            </a:pPr>
            <a:r>
              <a:rPr lang="en-US" sz="1600">
                <a:solidFill>
                  <a:srgbClr val="0000FF"/>
                </a:solidFill>
                <a:latin typeface="Verdana"/>
                <a:ea typeface="Verdana"/>
                <a:cs typeface="Verdana"/>
                <a:sym typeface="Verdana"/>
              </a:rPr>
              <a:t>The overall aim: predict the best next step to take to earn the biggest final reward.</a:t>
            </a:r>
            <a:endParaRPr/>
          </a:p>
          <a:p>
            <a:pPr marL="285750" marR="0" lvl="0" indent="-285750" algn="just" rtl="0">
              <a:lnSpc>
                <a:spcPct val="150000"/>
              </a:lnSpc>
              <a:spcBef>
                <a:spcPts val="0"/>
              </a:spcBef>
              <a:spcAft>
                <a:spcPts val="0"/>
              </a:spcAft>
              <a:buClr>
                <a:srgbClr val="0000FF"/>
              </a:buClr>
              <a:buSzPts val="1600"/>
              <a:buFont typeface="Arial"/>
              <a:buChar char="•"/>
            </a:pPr>
            <a:r>
              <a:rPr lang="en-US" sz="1600">
                <a:solidFill>
                  <a:srgbClr val="0000FF"/>
                </a:solidFill>
                <a:latin typeface="Verdana"/>
                <a:ea typeface="Verdana"/>
                <a:cs typeface="Verdana"/>
                <a:sym typeface="Verdana"/>
              </a:rPr>
              <a:t>This technique is especially useful for </a:t>
            </a:r>
            <a:r>
              <a:rPr lang="en-US" sz="1600">
                <a:solidFill>
                  <a:srgbClr val="FF0000"/>
                </a:solidFill>
                <a:latin typeface="Verdana"/>
                <a:ea typeface="Verdana"/>
                <a:cs typeface="Verdana"/>
                <a:sym typeface="Verdana"/>
              </a:rPr>
              <a:t>training robots</a:t>
            </a:r>
            <a:r>
              <a:rPr lang="en-US" sz="1600">
                <a:solidFill>
                  <a:srgbClr val="0000FF"/>
                </a:solidFill>
                <a:latin typeface="Verdana"/>
                <a:ea typeface="Verdana"/>
                <a:cs typeface="Verdana"/>
                <a:sym typeface="Verdana"/>
              </a:rPr>
              <a:t>, which make a series of decisions in tasks like steering an autonomous vehicle or managing inventory in a warehouse</a:t>
            </a:r>
            <a:endParaRPr sz="16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endParaRPr sz="1800" b="1">
              <a:solidFill>
                <a:srgbClr val="C00000"/>
              </a:solidFill>
              <a:latin typeface="Verdana"/>
              <a:ea typeface="Verdana"/>
              <a:cs typeface="Verdana"/>
              <a:sym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888239f7437e39c_24"/>
          <p:cNvSpPr txBox="1"/>
          <p:nvPr/>
        </p:nvSpPr>
        <p:spPr>
          <a:xfrm>
            <a:off x="856656" y="1322400"/>
            <a:ext cx="7953600" cy="23082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FF0000"/>
                </a:solidFill>
                <a:latin typeface="Arial"/>
                <a:ea typeface="Arial"/>
                <a:cs typeface="Arial"/>
                <a:sym typeface="Arial"/>
              </a:rPr>
              <a:t>Supported by</a:t>
            </a:r>
            <a:endParaRPr sz="2400" b="0" i="0" u="none" strike="noStrike" cap="none" dirty="0">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FF"/>
                </a:solidFill>
                <a:latin typeface="Arial"/>
                <a:ea typeface="Arial"/>
                <a:cs typeface="Arial"/>
                <a:sym typeface="Arial"/>
              </a:rPr>
              <a:t>Alexa Mc Mahon</a:t>
            </a:r>
            <a:endParaRPr sz="2400" b="0" i="0" u="none" strike="noStrike" cap="none" dirty="0">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FF"/>
                </a:solidFill>
                <a:latin typeface="Arial"/>
                <a:ea typeface="Arial"/>
                <a:cs typeface="Arial"/>
                <a:sym typeface="Arial"/>
              </a:rPr>
              <a:t>Aditya Jaokar</a:t>
            </a:r>
            <a:endParaRPr sz="2400" b="0" i="0" u="none" strike="noStrike" cap="none" dirty="0">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err="1">
                <a:solidFill>
                  <a:srgbClr val="0000FF"/>
                </a:solidFill>
                <a:latin typeface="Arial"/>
                <a:ea typeface="Arial"/>
                <a:cs typeface="Arial"/>
                <a:sym typeface="Arial"/>
              </a:rPr>
              <a:t>Aaditya</a:t>
            </a:r>
            <a:r>
              <a:rPr lang="en-US" sz="2400" b="0" i="0" u="none" strike="noStrike" cap="none" dirty="0">
                <a:solidFill>
                  <a:srgbClr val="0000FF"/>
                </a:solidFill>
                <a:latin typeface="Arial"/>
                <a:ea typeface="Arial"/>
                <a:cs typeface="Arial"/>
                <a:sym typeface="Arial"/>
              </a:rPr>
              <a:t> </a:t>
            </a:r>
            <a:r>
              <a:rPr lang="en-US" sz="2400" b="0" i="0" u="none" strike="noStrike" cap="none" dirty="0" err="1">
                <a:solidFill>
                  <a:srgbClr val="0000FF"/>
                </a:solidFill>
                <a:latin typeface="Arial"/>
                <a:ea typeface="Arial"/>
                <a:cs typeface="Arial"/>
                <a:sym typeface="Arial"/>
              </a:rPr>
              <a:t>Bhaskaran</a:t>
            </a:r>
            <a:endParaRPr sz="2400" b="0" i="0" u="none" strike="noStrike" cap="none" dirty="0">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err="1">
                <a:solidFill>
                  <a:srgbClr val="0000FF"/>
                </a:solidFill>
                <a:latin typeface="Arial"/>
                <a:ea typeface="Arial"/>
                <a:cs typeface="Arial"/>
                <a:sym typeface="Arial"/>
              </a:rPr>
              <a:t>Malhar</a:t>
            </a:r>
            <a:r>
              <a:rPr lang="en-US" sz="2400" b="0" i="0" u="none" strike="noStrike" cap="none" dirty="0">
                <a:solidFill>
                  <a:srgbClr val="0000FF"/>
                </a:solidFill>
                <a:latin typeface="Arial"/>
                <a:ea typeface="Arial"/>
                <a:cs typeface="Arial"/>
                <a:sym typeface="Arial"/>
              </a:rPr>
              <a:t> </a:t>
            </a:r>
            <a:r>
              <a:rPr lang="en-US" sz="2400" b="0" i="0" u="none" strike="noStrike" cap="none" dirty="0" err="1">
                <a:solidFill>
                  <a:srgbClr val="0000FF"/>
                </a:solidFill>
                <a:latin typeface="Arial"/>
                <a:ea typeface="Arial"/>
                <a:cs typeface="Arial"/>
                <a:sym typeface="Arial"/>
              </a:rPr>
              <a:t>Bhide</a:t>
            </a:r>
            <a:endParaRPr sz="2400" b="0" i="0" u="none" strike="noStrike" cap="none" dirty="0">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FF"/>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g11367521805_0_354"/>
          <p:cNvSpPr/>
          <p:nvPr/>
        </p:nvSpPr>
        <p:spPr>
          <a:xfrm>
            <a:off x="424483" y="1306099"/>
            <a:ext cx="7911000" cy="3272700"/>
          </a:xfrm>
          <a:prstGeom prst="rect">
            <a:avLst/>
          </a:prstGeom>
          <a:noFill/>
          <a:ln>
            <a:noFill/>
          </a:ln>
        </p:spPr>
        <p:txBody>
          <a:bodyPr spcFirstLastPara="1" wrap="square" lIns="91425" tIns="45700" rIns="91425" bIns="45700" anchor="t" anchorCtr="0">
            <a:noAutofit/>
          </a:bodyPr>
          <a:lstStyle/>
          <a:p>
            <a:pPr marL="0" marR="0" lvl="0" indent="0" algn="just" rtl="0">
              <a:lnSpc>
                <a:spcPct val="200000"/>
              </a:lnSpc>
              <a:spcBef>
                <a:spcPts val="0"/>
              </a:spcBef>
              <a:spcAft>
                <a:spcPts val="0"/>
              </a:spcAft>
              <a:buNone/>
            </a:pPr>
            <a:r>
              <a:rPr lang="en-US" sz="2000" b="1" u="sng">
                <a:solidFill>
                  <a:srgbClr val="C00000"/>
                </a:solidFill>
                <a:latin typeface="Verdana"/>
                <a:ea typeface="Verdana"/>
                <a:cs typeface="Verdana"/>
                <a:sym typeface="Verdana"/>
              </a:rPr>
              <a:t>Generative Adversarial Networks(GANs)</a:t>
            </a:r>
            <a:endParaRPr sz="2000">
              <a:solidFill>
                <a:srgbClr val="C00000"/>
              </a:solidFill>
              <a:latin typeface="Verdana"/>
              <a:ea typeface="Verdana"/>
              <a:cs typeface="Verdana"/>
              <a:sym typeface="Verdana"/>
            </a:endParaRPr>
          </a:p>
          <a:p>
            <a:pPr marL="0" marR="0" lvl="0" indent="0" algn="just" rtl="0">
              <a:lnSpc>
                <a:spcPct val="200000"/>
              </a:lnSpc>
              <a:spcBef>
                <a:spcPts val="800"/>
              </a:spcBef>
              <a:spcAft>
                <a:spcPts val="0"/>
              </a:spcAft>
              <a:buNone/>
            </a:pPr>
            <a:r>
              <a:rPr lang="en-US" sz="2000">
                <a:solidFill>
                  <a:srgbClr val="0000FF"/>
                </a:solidFill>
                <a:latin typeface="Verdana"/>
                <a:ea typeface="Verdana"/>
                <a:cs typeface="Verdana"/>
                <a:sym typeface="Verdana"/>
              </a:rPr>
              <a:t>GANs are gaining in popularity recently. GANs belong to a set of algorithms called generative models.  Typically, GANs are used in cases where we </a:t>
            </a:r>
            <a:r>
              <a:rPr lang="en-US" sz="2000">
                <a:solidFill>
                  <a:srgbClr val="FF0000"/>
                </a:solidFill>
                <a:latin typeface="Verdana"/>
                <a:ea typeface="Verdana"/>
                <a:cs typeface="Verdana"/>
                <a:sym typeface="Verdana"/>
              </a:rPr>
              <a:t>generate realistic data from a given sample – typically image data</a:t>
            </a:r>
            <a:r>
              <a:rPr lang="en-US" sz="2000">
                <a:solidFill>
                  <a:srgbClr val="0000FF"/>
                </a:solidFill>
                <a:latin typeface="Verdana"/>
                <a:ea typeface="Verdana"/>
                <a:cs typeface="Verdana"/>
                <a:sym typeface="Verdana"/>
              </a:rPr>
              <a:t>. </a:t>
            </a:r>
            <a:endParaRPr sz="2000">
              <a:solidFill>
                <a:srgbClr val="0000FF"/>
              </a:solidFill>
              <a:latin typeface="Verdana"/>
              <a:ea typeface="Verdana"/>
              <a:cs typeface="Verdana"/>
              <a:sym typeface="Verdana"/>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g11367521805_0_357"/>
          <p:cNvSpPr/>
          <p:nvPr/>
        </p:nvSpPr>
        <p:spPr>
          <a:xfrm>
            <a:off x="645701" y="5286280"/>
            <a:ext cx="69318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000000"/>
                </a:solidFill>
                <a:latin typeface="Calibri"/>
                <a:ea typeface="Calibri"/>
                <a:cs typeface="Calibri"/>
                <a:sym typeface="Calibri"/>
              </a:rPr>
              <a:t>Image source https://medium.com/ml-everything/generating-letters-using-generative-adversarial-networks-gans-161b0be3c229 </a:t>
            </a:r>
            <a:endParaRPr sz="1000">
              <a:solidFill>
                <a:srgbClr val="000000"/>
              </a:solidFill>
              <a:latin typeface="Calibri"/>
              <a:ea typeface="Calibri"/>
              <a:cs typeface="Calibri"/>
              <a:sym typeface="Calibri"/>
            </a:endParaRPr>
          </a:p>
        </p:txBody>
      </p:sp>
      <p:pic>
        <p:nvPicPr>
          <p:cNvPr id="1287" name="Google Shape;1287;g11367521805_0_357" descr="Image for post"/>
          <p:cNvPicPr preferRelativeResize="0"/>
          <p:nvPr/>
        </p:nvPicPr>
        <p:blipFill rotWithShape="1">
          <a:blip r:embed="rId3">
            <a:alphaModFix/>
          </a:blip>
          <a:srcRect/>
          <a:stretch/>
        </p:blipFill>
        <p:spPr>
          <a:xfrm>
            <a:off x="949911" y="1904770"/>
            <a:ext cx="7131558" cy="3110476"/>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g11367521805_0_360"/>
          <p:cNvSpPr/>
          <p:nvPr/>
        </p:nvSpPr>
        <p:spPr>
          <a:xfrm>
            <a:off x="304800" y="1301849"/>
            <a:ext cx="8070600" cy="3970200"/>
          </a:xfrm>
          <a:prstGeom prst="rect">
            <a:avLst/>
          </a:prstGeom>
          <a:noFill/>
          <a:ln>
            <a:noFill/>
          </a:ln>
        </p:spPr>
        <p:txBody>
          <a:bodyPr spcFirstLastPara="1" wrap="square" lIns="91425" tIns="45700" rIns="91425" bIns="45700" anchor="t" anchorCtr="0">
            <a:noAutofit/>
          </a:bodyPr>
          <a:lstStyle/>
          <a:p>
            <a:pPr marL="0" marR="0" lvl="0" indent="0" algn="just" rtl="0">
              <a:lnSpc>
                <a:spcPct val="200000"/>
              </a:lnSpc>
              <a:spcBef>
                <a:spcPts val="0"/>
              </a:spcBef>
              <a:spcAft>
                <a:spcPts val="0"/>
              </a:spcAft>
              <a:buNone/>
            </a:pPr>
            <a:r>
              <a:rPr lang="en-US" sz="1800">
                <a:solidFill>
                  <a:srgbClr val="0000FF"/>
                </a:solidFill>
                <a:latin typeface="Verdana"/>
                <a:ea typeface="Verdana"/>
                <a:cs typeface="Verdana"/>
                <a:sym typeface="Verdana"/>
              </a:rPr>
              <a:t>Generative Adversarial Networks are composed of two models: The Generator and the Discriminator. </a:t>
            </a:r>
            <a:r>
              <a:rPr lang="en-US" sz="1800">
                <a:solidFill>
                  <a:srgbClr val="FF0000"/>
                </a:solidFill>
                <a:latin typeface="Verdana"/>
                <a:ea typeface="Verdana"/>
                <a:cs typeface="Verdana"/>
                <a:sym typeface="Verdana"/>
              </a:rPr>
              <a:t>The analogy of a forger and an art expert is often used to illustrate how GANs work</a:t>
            </a:r>
            <a:r>
              <a:rPr lang="en-US" sz="1800">
                <a:solidFill>
                  <a:srgbClr val="0000FF"/>
                </a:solidFill>
                <a:latin typeface="Verdana"/>
                <a:ea typeface="Verdana"/>
                <a:cs typeface="Verdana"/>
                <a:sym typeface="Verdana"/>
              </a:rPr>
              <a:t>.  The Generator acts like a human art forger which creates fake works of art. The discriminator serves as the art expert who tries to detect these counterfeit works. If the input data belongs to the original dataset it is deemed as ‘real' or else, it is generated (and hence fake)</a:t>
            </a:r>
            <a:endParaRPr sz="1600">
              <a:solidFill>
                <a:srgbClr val="0000FF"/>
              </a:solidFill>
              <a:latin typeface="Verdana"/>
              <a:ea typeface="Verdana"/>
              <a:cs typeface="Verdana"/>
              <a:sym typeface="Verdana"/>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g11367521805_0_363"/>
          <p:cNvSpPr txBox="1"/>
          <p:nvPr/>
        </p:nvSpPr>
        <p:spPr>
          <a:xfrm>
            <a:off x="1008380" y="1022985"/>
            <a:ext cx="6775500" cy="45252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a:solidFill>
                  <a:srgbClr val="FF0000"/>
                </a:solidFill>
                <a:latin typeface="Verdana"/>
                <a:ea typeface="Verdana"/>
                <a:cs typeface="Verdana"/>
                <a:sym typeface="Verdana"/>
              </a:rPr>
              <a:t>GANs (Generative adversarial networks) </a:t>
            </a:r>
            <a:r>
              <a:rPr lang="en-US" sz="1800">
                <a:solidFill>
                  <a:srgbClr val="0000FF"/>
                </a:solidFill>
                <a:latin typeface="Verdana"/>
                <a:ea typeface="Verdana"/>
                <a:cs typeface="Verdana"/>
                <a:sym typeface="Verdana"/>
              </a:rPr>
              <a:t>are an example of semi supervised learning. </a:t>
            </a:r>
            <a:r>
              <a:rPr lang="en-US" sz="1800">
                <a:solidFill>
                  <a:srgbClr val="FF0000"/>
                </a:solidFill>
                <a:latin typeface="Verdana"/>
                <a:ea typeface="Verdana"/>
                <a:cs typeface="Verdana"/>
                <a:sym typeface="Verdana"/>
              </a:rPr>
              <a:t>Art forger and art expert</a:t>
            </a:r>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Consider two deep learning networks in competition – one </a:t>
            </a:r>
            <a:r>
              <a:rPr lang="en-US" sz="1800">
                <a:solidFill>
                  <a:srgbClr val="FF0000"/>
                </a:solidFill>
                <a:latin typeface="Verdana"/>
                <a:ea typeface="Verdana"/>
                <a:cs typeface="Verdana"/>
                <a:sym typeface="Verdana"/>
              </a:rPr>
              <a:t>generates data by mimicking the training data </a:t>
            </a:r>
            <a:r>
              <a:rPr lang="en-US" sz="1800">
                <a:solidFill>
                  <a:srgbClr val="0000FF"/>
                </a:solidFill>
                <a:latin typeface="Verdana"/>
                <a:ea typeface="Verdana"/>
                <a:cs typeface="Verdana"/>
                <a:sym typeface="Verdana"/>
              </a:rPr>
              <a:t>– the other </a:t>
            </a:r>
            <a:r>
              <a:rPr lang="en-US" sz="1800">
                <a:solidFill>
                  <a:srgbClr val="FF0000"/>
                </a:solidFill>
                <a:latin typeface="Verdana"/>
                <a:ea typeface="Verdana"/>
                <a:cs typeface="Verdana"/>
                <a:sym typeface="Verdana"/>
              </a:rPr>
              <a:t>detects if the data is fake or really part of the training data. </a:t>
            </a:r>
            <a:r>
              <a:rPr lang="en-US" sz="1800">
                <a:solidFill>
                  <a:srgbClr val="0000FF"/>
                </a:solidFill>
                <a:latin typeface="Verdana"/>
                <a:ea typeface="Verdana"/>
                <a:cs typeface="Verdana"/>
                <a:sym typeface="Verdana"/>
              </a:rPr>
              <a:t>Both networks improve in a positive feedback loop </a:t>
            </a:r>
            <a:endParaRPr/>
          </a:p>
          <a:p>
            <a:pPr marL="342900" marR="0" lvl="0" indent="-342900" algn="just" rtl="0">
              <a:lnSpc>
                <a:spcPct val="150000"/>
              </a:lnSpc>
              <a:spcBef>
                <a:spcPts val="0"/>
              </a:spcBef>
              <a:spcAft>
                <a:spcPts val="0"/>
              </a:spcAft>
              <a:buClr>
                <a:srgbClr val="0000FF"/>
              </a:buClr>
              <a:buSzPts val="1800"/>
              <a:buFont typeface="Verdana"/>
              <a:buAutoNum type="alphaLcParenR"/>
            </a:pPr>
            <a:r>
              <a:rPr lang="en-US" sz="1800">
                <a:solidFill>
                  <a:srgbClr val="0000FF"/>
                </a:solidFill>
                <a:latin typeface="Verdana"/>
                <a:ea typeface="Verdana"/>
                <a:cs typeface="Verdana"/>
                <a:sym typeface="Verdana"/>
              </a:rPr>
              <a:t>The </a:t>
            </a:r>
            <a:r>
              <a:rPr lang="en-US" sz="1800">
                <a:solidFill>
                  <a:srgbClr val="FF0000"/>
                </a:solidFill>
                <a:latin typeface="Verdana"/>
                <a:ea typeface="Verdana"/>
                <a:cs typeface="Verdana"/>
                <a:sym typeface="Verdana"/>
              </a:rPr>
              <a:t>discriminator</a:t>
            </a:r>
            <a:r>
              <a:rPr lang="en-US" sz="1800">
                <a:solidFill>
                  <a:srgbClr val="0000FF"/>
                </a:solidFill>
                <a:latin typeface="Verdana"/>
                <a:ea typeface="Verdana"/>
                <a:cs typeface="Verdana"/>
                <a:sym typeface="Verdana"/>
              </a:rPr>
              <a:t> gets better at separating the fakes from the originals</a:t>
            </a:r>
            <a:endParaRPr/>
          </a:p>
          <a:p>
            <a:pPr marL="342900" marR="0" lvl="0" indent="-342900" algn="just" rtl="0">
              <a:lnSpc>
                <a:spcPct val="150000"/>
              </a:lnSpc>
              <a:spcBef>
                <a:spcPts val="0"/>
              </a:spcBef>
              <a:spcAft>
                <a:spcPts val="0"/>
              </a:spcAft>
              <a:buClr>
                <a:srgbClr val="0000FF"/>
              </a:buClr>
              <a:buSzPts val="1800"/>
              <a:buFont typeface="Verdana"/>
              <a:buAutoNum type="alphaLcParenR"/>
            </a:pPr>
            <a:r>
              <a:rPr lang="en-US" sz="1800">
                <a:solidFill>
                  <a:srgbClr val="0000FF"/>
                </a:solidFill>
                <a:latin typeface="Verdana"/>
                <a:ea typeface="Verdana"/>
                <a:cs typeface="Verdana"/>
                <a:sym typeface="Verdana"/>
              </a:rPr>
              <a:t>The </a:t>
            </a:r>
            <a:r>
              <a:rPr lang="en-US" sz="1800">
                <a:solidFill>
                  <a:srgbClr val="FF0000"/>
                </a:solidFill>
                <a:latin typeface="Verdana"/>
                <a:ea typeface="Verdana"/>
                <a:cs typeface="Verdana"/>
                <a:sym typeface="Verdana"/>
              </a:rPr>
              <a:t>generator</a:t>
            </a:r>
            <a:r>
              <a:rPr lang="en-US" sz="1800">
                <a:solidFill>
                  <a:srgbClr val="0000FF"/>
                </a:solidFill>
                <a:latin typeface="Verdana"/>
                <a:ea typeface="Verdana"/>
                <a:cs typeface="Verdana"/>
                <a:sym typeface="Verdana"/>
              </a:rPr>
              <a:t> improves its ability to create convincing fakes.</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g11367521805_0_366"/>
          <p:cNvSpPr txBox="1"/>
          <p:nvPr/>
        </p:nvSpPr>
        <p:spPr>
          <a:xfrm>
            <a:off x="648571" y="906990"/>
            <a:ext cx="6775500" cy="12006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a:solidFill>
                  <a:srgbClr val="FF0000"/>
                </a:solidFill>
                <a:latin typeface="Verdana"/>
                <a:ea typeface="Verdana"/>
                <a:cs typeface="Verdana"/>
                <a:sym typeface="Verdana"/>
              </a:rPr>
              <a:t>After training, we discard the discriminator because we need the discriminator only for training the generator.</a:t>
            </a:r>
            <a:endParaRPr/>
          </a:p>
          <a:p>
            <a:pPr marL="0" marR="0" lvl="0" indent="0" algn="just" rtl="0">
              <a:lnSpc>
                <a:spcPct val="150000"/>
              </a:lnSpc>
              <a:spcBef>
                <a:spcPts val="0"/>
              </a:spcBef>
              <a:spcAft>
                <a:spcPts val="0"/>
              </a:spcAft>
              <a:buNone/>
            </a:pPr>
            <a:endParaRPr sz="1800">
              <a:solidFill>
                <a:srgbClr val="FF0000"/>
              </a:solidFill>
              <a:latin typeface="Verdana"/>
              <a:ea typeface="Verdana"/>
              <a:cs typeface="Verdana"/>
              <a:sym typeface="Verdana"/>
            </a:endParaRPr>
          </a:p>
        </p:txBody>
      </p:sp>
      <p:pic>
        <p:nvPicPr>
          <p:cNvPr id="1303" name="Google Shape;1303;g11367521805_0_366"/>
          <p:cNvPicPr preferRelativeResize="0"/>
          <p:nvPr/>
        </p:nvPicPr>
        <p:blipFill rotWithShape="1">
          <a:blip r:embed="rId3">
            <a:alphaModFix/>
          </a:blip>
          <a:srcRect/>
          <a:stretch/>
        </p:blipFill>
        <p:spPr>
          <a:xfrm>
            <a:off x="1051552" y="1787987"/>
            <a:ext cx="6198462" cy="3483574"/>
          </a:xfrm>
          <a:prstGeom prst="rect">
            <a:avLst/>
          </a:prstGeom>
          <a:noFill/>
          <a:ln>
            <a:noFill/>
          </a:ln>
        </p:spPr>
      </p:pic>
      <p:sp>
        <p:nvSpPr>
          <p:cNvPr id="1304" name="Google Shape;1304;g11367521805_0_366"/>
          <p:cNvSpPr/>
          <p:nvPr/>
        </p:nvSpPr>
        <p:spPr>
          <a:xfrm>
            <a:off x="722405" y="5653144"/>
            <a:ext cx="7587000" cy="26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u="sng">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Source: https://towardsdatascience.com/semi-supervised-learning-with-gans-9f3cb128c5e</a:t>
            </a:r>
            <a:endParaRPr sz="1100">
              <a:solidFill>
                <a:srgbClr val="000000"/>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g11367521805_0_369"/>
          <p:cNvSpPr txBox="1"/>
          <p:nvPr/>
        </p:nvSpPr>
        <p:spPr>
          <a:xfrm>
            <a:off x="812800" y="1035050"/>
            <a:ext cx="6775500" cy="3693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A more detailed overview of the general process:</a:t>
            </a:r>
            <a:endParaRPr/>
          </a:p>
        </p:txBody>
      </p:sp>
      <p:sp>
        <p:nvSpPr>
          <p:cNvPr id="1310" name="Google Shape;1310;g11367521805_0_369"/>
          <p:cNvSpPr txBox="1"/>
          <p:nvPr/>
        </p:nvSpPr>
        <p:spPr>
          <a:xfrm>
            <a:off x="812799" y="5769477"/>
            <a:ext cx="72303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0000"/>
                </a:solidFill>
                <a:latin typeface="Calibri"/>
                <a:ea typeface="Calibri"/>
                <a:cs typeface="Calibri"/>
                <a:sym typeface="Calibri"/>
              </a:rPr>
              <a:t>https://blogs.nvidia.com/blog/2018/08/02/supervised-unsupervised-learning/</a:t>
            </a:r>
            <a:endParaRPr/>
          </a:p>
        </p:txBody>
      </p:sp>
      <p:pic>
        <p:nvPicPr>
          <p:cNvPr id="1311" name="Google Shape;1311;g11367521805_0_369" descr="This is how a GAN works: The discriminator, labeled &quot;D,&quot; is shown images from both the generator, &quot;G,&quot; and from the training dataset. The discriminator is tasked with determining which images are real, and which are fakes from the generator."/>
          <p:cNvPicPr preferRelativeResize="0"/>
          <p:nvPr/>
        </p:nvPicPr>
        <p:blipFill rotWithShape="1">
          <a:blip r:embed="rId3">
            <a:alphaModFix/>
          </a:blip>
          <a:srcRect/>
          <a:stretch/>
        </p:blipFill>
        <p:spPr>
          <a:xfrm>
            <a:off x="570503" y="2060574"/>
            <a:ext cx="6949485" cy="2564691"/>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g11367521805_0_372"/>
          <p:cNvSpPr/>
          <p:nvPr/>
        </p:nvSpPr>
        <p:spPr>
          <a:xfrm>
            <a:off x="334617" y="931833"/>
            <a:ext cx="8375400" cy="5447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400" b="1">
                <a:solidFill>
                  <a:srgbClr val="C00000"/>
                </a:solidFill>
                <a:latin typeface="Verdana"/>
                <a:ea typeface="Verdana"/>
                <a:cs typeface="Verdana"/>
                <a:sym typeface="Verdana"/>
              </a:rPr>
              <a:t>Types of AI problems</a:t>
            </a:r>
            <a:endParaRPr/>
          </a:p>
          <a:p>
            <a:pPr marL="0" marR="0" lvl="0" indent="0" algn="just" rtl="0">
              <a:lnSpc>
                <a:spcPct val="150000"/>
              </a:lnSpc>
              <a:spcBef>
                <a:spcPts val="0"/>
              </a:spcBef>
              <a:spcAft>
                <a:spcPts val="0"/>
              </a:spcAft>
              <a:buNone/>
            </a:pPr>
            <a:r>
              <a:rPr lang="en-US" sz="1600">
                <a:solidFill>
                  <a:srgbClr val="0000FF"/>
                </a:solidFill>
                <a:latin typeface="Verdana"/>
                <a:ea typeface="Verdana"/>
                <a:cs typeface="Verdana"/>
                <a:sym typeface="Verdana"/>
              </a:rPr>
              <a:t> W</a:t>
            </a:r>
            <a:r>
              <a:rPr lang="en-US" sz="1800">
                <a:solidFill>
                  <a:srgbClr val="0000FF"/>
                </a:solidFill>
                <a:latin typeface="Verdana"/>
                <a:ea typeface="Verdana"/>
                <a:cs typeface="Verdana"/>
                <a:sym typeface="Verdana"/>
              </a:rPr>
              <a:t>e now discuss the types of AI problems</a:t>
            </a:r>
            <a:endParaRPr sz="16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 </a:t>
            </a:r>
            <a:r>
              <a:rPr lang="en-US" sz="1800" b="1">
                <a:solidFill>
                  <a:srgbClr val="0000FF"/>
                </a:solidFill>
                <a:latin typeface="Verdana"/>
                <a:ea typeface="Verdana"/>
                <a:cs typeface="Verdana"/>
                <a:sym typeface="Verdana"/>
              </a:rPr>
              <a:t>1) </a:t>
            </a:r>
            <a:r>
              <a:rPr lang="en-US" sz="1800" b="1">
                <a:solidFill>
                  <a:srgbClr val="FF0000"/>
                </a:solidFill>
                <a:latin typeface="Verdana"/>
                <a:ea typeface="Verdana"/>
                <a:cs typeface="Verdana"/>
                <a:sym typeface="Verdana"/>
              </a:rPr>
              <a:t>Domain expert</a:t>
            </a:r>
            <a:r>
              <a:rPr lang="en-US" sz="1800" b="1">
                <a:solidFill>
                  <a:srgbClr val="0000FF"/>
                </a:solidFill>
                <a:latin typeface="Verdana"/>
                <a:ea typeface="Verdana"/>
                <a:cs typeface="Verdana"/>
                <a:sym typeface="Verdana"/>
              </a:rPr>
              <a:t>: Problems which involve Reasoning based on a complex body of knowledge</a:t>
            </a:r>
            <a:endParaRPr sz="16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This includes tasks which are based on learning a body of knowledge like Legal, financial etc. and then formulating a process where the machine can </a:t>
            </a:r>
            <a:r>
              <a:rPr lang="en-US" sz="1800">
                <a:solidFill>
                  <a:srgbClr val="FF0000"/>
                </a:solidFill>
                <a:latin typeface="Verdana"/>
                <a:ea typeface="Verdana"/>
                <a:cs typeface="Verdana"/>
                <a:sym typeface="Verdana"/>
              </a:rPr>
              <a:t>simulate an expert </a:t>
            </a:r>
            <a:r>
              <a:rPr lang="en-US" sz="1800">
                <a:solidFill>
                  <a:srgbClr val="0000FF"/>
                </a:solidFill>
                <a:latin typeface="Verdana"/>
                <a:ea typeface="Verdana"/>
                <a:cs typeface="Verdana"/>
                <a:sym typeface="Verdana"/>
              </a:rPr>
              <a:t>in the field</a:t>
            </a:r>
            <a:endParaRPr sz="16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b="1">
                <a:solidFill>
                  <a:srgbClr val="0000FF"/>
                </a:solidFill>
                <a:latin typeface="Verdana"/>
                <a:ea typeface="Verdana"/>
                <a:cs typeface="Verdana"/>
                <a:sym typeface="Verdana"/>
              </a:rPr>
              <a:t>2) </a:t>
            </a:r>
            <a:r>
              <a:rPr lang="en-US" sz="1800" b="1">
                <a:solidFill>
                  <a:srgbClr val="FF0000"/>
                </a:solidFill>
                <a:latin typeface="Verdana"/>
                <a:ea typeface="Verdana"/>
                <a:cs typeface="Verdana"/>
                <a:sym typeface="Verdana"/>
              </a:rPr>
              <a:t>Domain extension</a:t>
            </a:r>
            <a:r>
              <a:rPr lang="en-US" sz="1800" b="1">
                <a:solidFill>
                  <a:srgbClr val="0000FF"/>
                </a:solidFill>
                <a:latin typeface="Verdana"/>
                <a:ea typeface="Verdana"/>
                <a:cs typeface="Verdana"/>
                <a:sym typeface="Verdana"/>
              </a:rPr>
              <a:t>: Problems which involve </a:t>
            </a:r>
            <a:r>
              <a:rPr lang="en-US" sz="1800">
                <a:solidFill>
                  <a:srgbClr val="FF0000"/>
                </a:solidFill>
                <a:latin typeface="Verdana"/>
                <a:ea typeface="Verdana"/>
                <a:cs typeface="Verdana"/>
                <a:sym typeface="Verdana"/>
              </a:rPr>
              <a:t>extending a complex body of Knowledge</a:t>
            </a:r>
            <a:endParaRPr sz="1600">
              <a:solidFill>
                <a:srgbClr val="FF0000"/>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Here, the machine learns a complex body of knowledge like information about existing medication etc. and then can suggest new insights into the domain itself – for example, new drugs to cure diseases. (</a:t>
            </a:r>
            <a:r>
              <a:rPr lang="en-US" sz="1600">
                <a:solidFill>
                  <a:srgbClr val="FF0000"/>
                </a:solidFill>
                <a:latin typeface="Verdana"/>
                <a:ea typeface="Verdana"/>
                <a:cs typeface="Verdana"/>
                <a:sym typeface="Verdana"/>
              </a:rPr>
              <a:t>extend expert knowledge </a:t>
            </a:r>
            <a:r>
              <a:rPr lang="en-US" sz="1600">
                <a:solidFill>
                  <a:srgbClr val="0000FF"/>
                </a:solidFill>
                <a:latin typeface="Verdana"/>
                <a:ea typeface="Verdana"/>
                <a:cs typeface="Verdana"/>
                <a:sym typeface="Verdana"/>
              </a:rPr>
              <a:t>in the field)</a:t>
            </a:r>
            <a:endParaRPr sz="1600">
              <a:solidFill>
                <a:srgbClr val="0000FF"/>
              </a:solidFill>
              <a:latin typeface="Verdana"/>
              <a:ea typeface="Verdana"/>
              <a:cs typeface="Verdana"/>
              <a:sym typeface="Verdana"/>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g11367521805_0_375"/>
          <p:cNvSpPr/>
          <p:nvPr/>
        </p:nvSpPr>
        <p:spPr>
          <a:xfrm>
            <a:off x="198782" y="948495"/>
            <a:ext cx="8203200" cy="50784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n-US" sz="1800" b="1">
                <a:solidFill>
                  <a:srgbClr val="0000FF"/>
                </a:solidFill>
                <a:latin typeface="Verdana"/>
                <a:ea typeface="Verdana"/>
                <a:cs typeface="Verdana"/>
                <a:sym typeface="Verdana"/>
              </a:rPr>
              <a:t>3) </a:t>
            </a:r>
            <a:r>
              <a:rPr lang="en-US" sz="1800" b="1">
                <a:solidFill>
                  <a:srgbClr val="FF0000"/>
                </a:solidFill>
                <a:latin typeface="Verdana"/>
                <a:ea typeface="Verdana"/>
                <a:cs typeface="Verdana"/>
                <a:sym typeface="Verdana"/>
              </a:rPr>
              <a:t>Complex Planner: Tasks which involve Planning</a:t>
            </a:r>
            <a:endParaRPr sz="1600">
              <a:solidFill>
                <a:srgbClr val="FF0000"/>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Many logistics and scheduling tasks can be done by current (non-AI) algorithms. However, increasingly, as the </a:t>
            </a:r>
            <a:r>
              <a:rPr lang="en-US" sz="1800">
                <a:solidFill>
                  <a:srgbClr val="FF0000"/>
                </a:solidFill>
                <a:latin typeface="Verdana"/>
                <a:ea typeface="Verdana"/>
                <a:cs typeface="Verdana"/>
                <a:sym typeface="Verdana"/>
              </a:rPr>
              <a:t>optimisation</a:t>
            </a:r>
            <a:r>
              <a:rPr lang="en-US" sz="1800">
                <a:solidFill>
                  <a:srgbClr val="0000FF"/>
                </a:solidFill>
                <a:latin typeface="Verdana"/>
                <a:ea typeface="Verdana"/>
                <a:cs typeface="Verdana"/>
                <a:sym typeface="Verdana"/>
              </a:rPr>
              <a:t> becomes complex AI could help. One example is the use of AI techniques in IoT for Sparse datasets </a:t>
            </a:r>
            <a:r>
              <a:rPr lang="en-US" sz="1800">
                <a:solidFill>
                  <a:srgbClr val="FF0000"/>
                </a:solidFill>
                <a:latin typeface="Verdana"/>
                <a:ea typeface="Verdana"/>
                <a:cs typeface="Verdana"/>
                <a:sym typeface="Verdana"/>
              </a:rPr>
              <a:t>AI techniques help on this case because we have large and complex datasets where human beings cannot detect patterns, but a machine can do so easily. </a:t>
            </a:r>
            <a:r>
              <a:rPr lang="en-US" sz="1800">
                <a:solidFill>
                  <a:srgbClr val="0000FF"/>
                </a:solidFill>
                <a:latin typeface="Verdana"/>
                <a:ea typeface="Verdana"/>
                <a:cs typeface="Verdana"/>
                <a:sym typeface="Verdana"/>
              </a:rPr>
              <a:t> </a:t>
            </a:r>
            <a:endParaRPr sz="16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 </a:t>
            </a:r>
            <a:endParaRPr sz="16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b="1">
                <a:solidFill>
                  <a:srgbClr val="0000FF"/>
                </a:solidFill>
                <a:latin typeface="Verdana"/>
                <a:ea typeface="Verdana"/>
                <a:cs typeface="Verdana"/>
                <a:sym typeface="Verdana"/>
              </a:rPr>
              <a:t>4) </a:t>
            </a:r>
            <a:r>
              <a:rPr lang="en-US" sz="1800" b="1">
                <a:solidFill>
                  <a:srgbClr val="FF0000"/>
                </a:solidFill>
                <a:latin typeface="Verdana"/>
                <a:ea typeface="Verdana"/>
                <a:cs typeface="Verdana"/>
                <a:sym typeface="Verdana"/>
              </a:rPr>
              <a:t>Better communicator</a:t>
            </a:r>
            <a:r>
              <a:rPr lang="en-US" sz="1800" b="1">
                <a:solidFill>
                  <a:srgbClr val="0000FF"/>
                </a:solidFill>
                <a:latin typeface="Verdana"/>
                <a:ea typeface="Verdana"/>
                <a:cs typeface="Verdana"/>
                <a:sym typeface="Verdana"/>
              </a:rPr>
              <a:t>: Tasks which involve improving existing communication</a:t>
            </a:r>
            <a:r>
              <a:rPr lang="en-US" sz="1800">
                <a:solidFill>
                  <a:srgbClr val="0000FF"/>
                </a:solidFill>
                <a:latin typeface="Verdana"/>
                <a:ea typeface="Verdana"/>
                <a:cs typeface="Verdana"/>
                <a:sym typeface="Verdana"/>
              </a:rPr>
              <a:t> </a:t>
            </a:r>
            <a:endParaRPr sz="16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AI and Deep Learning benefit many communication modes such as automatic translation,  intelligent agents etc</a:t>
            </a:r>
            <a:endParaRPr sz="1600">
              <a:solidFill>
                <a:srgbClr val="0000FF"/>
              </a:solidFill>
              <a:latin typeface="Verdana"/>
              <a:ea typeface="Verdana"/>
              <a:cs typeface="Verdana"/>
              <a:sym typeface="Verdana"/>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g11367521805_0_378"/>
          <p:cNvSpPr/>
          <p:nvPr/>
        </p:nvSpPr>
        <p:spPr>
          <a:xfrm>
            <a:off x="453887" y="1054513"/>
            <a:ext cx="8150100" cy="46629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n-US" sz="1800" b="1">
                <a:solidFill>
                  <a:srgbClr val="0000FF"/>
                </a:solidFill>
                <a:latin typeface="Verdana"/>
                <a:ea typeface="Verdana"/>
                <a:cs typeface="Verdana"/>
                <a:sym typeface="Verdana"/>
              </a:rPr>
              <a:t>5) </a:t>
            </a:r>
            <a:r>
              <a:rPr lang="en-US" sz="1800" b="1">
                <a:solidFill>
                  <a:srgbClr val="FF0000"/>
                </a:solidFill>
                <a:latin typeface="Verdana"/>
                <a:ea typeface="Verdana"/>
                <a:cs typeface="Verdana"/>
                <a:sym typeface="Verdana"/>
              </a:rPr>
              <a:t>New Perception</a:t>
            </a:r>
            <a:r>
              <a:rPr lang="en-US" sz="1800" b="1">
                <a:solidFill>
                  <a:srgbClr val="0000FF"/>
                </a:solidFill>
                <a:latin typeface="Verdana"/>
                <a:ea typeface="Verdana"/>
                <a:cs typeface="Verdana"/>
                <a:sym typeface="Verdana"/>
              </a:rPr>
              <a:t>: Tasks which involve Perception</a:t>
            </a: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AI and Deep Learning  enable newer forms of Perception which allow new services such as </a:t>
            </a:r>
            <a:r>
              <a:rPr lang="en-US" sz="1800">
                <a:solidFill>
                  <a:srgbClr val="FF0000"/>
                </a:solidFill>
                <a:latin typeface="Verdana"/>
                <a:ea typeface="Verdana"/>
                <a:cs typeface="Verdana"/>
                <a:sym typeface="Verdana"/>
              </a:rPr>
              <a:t>autonomous vehicles</a:t>
            </a:r>
            <a:endParaRPr sz="1800">
              <a:solidFill>
                <a:srgbClr val="FF0000"/>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 </a:t>
            </a: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b="1">
                <a:solidFill>
                  <a:srgbClr val="0000FF"/>
                </a:solidFill>
                <a:latin typeface="Verdana"/>
                <a:ea typeface="Verdana"/>
                <a:cs typeface="Verdana"/>
                <a:sym typeface="Verdana"/>
              </a:rPr>
              <a:t>6) </a:t>
            </a:r>
            <a:r>
              <a:rPr lang="en-US" sz="1800" b="1">
                <a:solidFill>
                  <a:srgbClr val="FF0000"/>
                </a:solidFill>
                <a:latin typeface="Verdana"/>
                <a:ea typeface="Verdana"/>
                <a:cs typeface="Verdana"/>
                <a:sym typeface="Verdana"/>
              </a:rPr>
              <a:t>Digital transformation</a:t>
            </a:r>
            <a:endParaRPr sz="1800">
              <a:solidFill>
                <a:srgbClr val="FF0000"/>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While autonomous vehicles etc. get a lot of media attention, AI will be deployed in almost all sectors of the economy. In each case, the same principles apply, i.e. AI will be used to create new insights from automatic feature detection via Deep Learning - which in turn help to </a:t>
            </a:r>
            <a:r>
              <a:rPr lang="en-US" sz="1800">
                <a:solidFill>
                  <a:srgbClr val="FF0000"/>
                </a:solidFill>
                <a:latin typeface="Verdana"/>
                <a:ea typeface="Verdana"/>
                <a:cs typeface="Verdana"/>
                <a:sym typeface="Verdana"/>
              </a:rPr>
              <a:t>optimise, improve or change a business process </a:t>
            </a:r>
            <a:r>
              <a:rPr lang="en-US" sz="1800">
                <a:solidFill>
                  <a:srgbClr val="0000FF"/>
                </a:solidFill>
                <a:latin typeface="Verdana"/>
                <a:ea typeface="Verdana"/>
                <a:cs typeface="Verdana"/>
                <a:sym typeface="Verdana"/>
              </a:rPr>
              <a:t>(over and above what can be done with traditional machine learning).  </a:t>
            </a:r>
            <a:endParaRPr sz="1800">
              <a:solidFill>
                <a:srgbClr val="0000FF"/>
              </a:solidFill>
              <a:latin typeface="Verdana"/>
              <a:ea typeface="Verdana"/>
              <a:cs typeface="Verdana"/>
              <a:sym typeface="Verdana"/>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g11367521805_0_381"/>
          <p:cNvSpPr/>
          <p:nvPr/>
        </p:nvSpPr>
        <p:spPr>
          <a:xfrm>
            <a:off x="533399" y="922385"/>
            <a:ext cx="8030700" cy="50784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n-US" sz="1800" b="1">
                <a:solidFill>
                  <a:srgbClr val="0000FF"/>
                </a:solidFill>
                <a:latin typeface="Verdana"/>
                <a:ea typeface="Verdana"/>
                <a:cs typeface="Verdana"/>
                <a:sym typeface="Verdana"/>
              </a:rPr>
              <a:t>7) Enterprise AI adding </a:t>
            </a:r>
            <a:r>
              <a:rPr lang="en-US" sz="1800">
                <a:solidFill>
                  <a:srgbClr val="FF0000"/>
                </a:solidFill>
                <a:latin typeface="Verdana"/>
                <a:ea typeface="Verdana"/>
                <a:cs typeface="Verdana"/>
                <a:sym typeface="Verdana"/>
              </a:rPr>
              <a:t>unstructured data and Cognitive capabilities to the Enterprise </a:t>
            </a:r>
            <a:endParaRPr sz="1800">
              <a:solidFill>
                <a:srgbClr val="FF0000"/>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Majority of the data available to most organisations is unstructured – call logs, emails, transcripts, video and audio data etc. AI can be used to gain insights from this information using techniques like CNNs </a:t>
            </a: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 </a:t>
            </a: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b="1">
                <a:solidFill>
                  <a:srgbClr val="0000FF"/>
                </a:solidFill>
                <a:latin typeface="Verdana"/>
                <a:ea typeface="Verdana"/>
                <a:cs typeface="Verdana"/>
                <a:sym typeface="Verdana"/>
              </a:rPr>
              <a:t>8) Problems which impact domains due to </a:t>
            </a:r>
            <a:r>
              <a:rPr lang="en-US" sz="1800" b="1">
                <a:solidFill>
                  <a:srgbClr val="FF0000"/>
                </a:solidFill>
                <a:latin typeface="Verdana"/>
                <a:ea typeface="Verdana"/>
                <a:cs typeface="Verdana"/>
                <a:sym typeface="Verdana"/>
              </a:rPr>
              <a:t>second order consequences of AI</a:t>
            </a:r>
            <a:endParaRPr sz="1800">
              <a:solidFill>
                <a:srgbClr val="FF0000"/>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‘Second-order consequences' cover the broader impact of changing a specific process through AI. For example, introducing AI in healthcare impacts insurance </a:t>
            </a:r>
            <a:endParaRPr sz="1800">
              <a:solidFill>
                <a:srgbClr val="0000FF"/>
              </a:solidFill>
              <a:latin typeface="Verdana"/>
              <a:ea typeface="Verdana"/>
              <a:cs typeface="Verdana"/>
              <a:sym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g1132eb304dd_0_617" descr="Taylors Gourmet Sandwich &amp;amp; Deli Shop - Oxford"/>
          <p:cNvPicPr preferRelativeResize="0"/>
          <p:nvPr/>
        </p:nvPicPr>
        <p:blipFill rotWithShape="1">
          <a:blip r:embed="rId3">
            <a:alphaModFix/>
          </a:blip>
          <a:srcRect/>
          <a:stretch/>
        </p:blipFill>
        <p:spPr>
          <a:xfrm>
            <a:off x="969818" y="1167886"/>
            <a:ext cx="6156181" cy="459762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g11367521805_0_384"/>
          <p:cNvSpPr/>
          <p:nvPr/>
        </p:nvSpPr>
        <p:spPr>
          <a:xfrm>
            <a:off x="265215" y="1315665"/>
            <a:ext cx="8110200" cy="46629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n-US" sz="1800" b="1">
                <a:solidFill>
                  <a:srgbClr val="0000FF"/>
                </a:solidFill>
                <a:latin typeface="Verdana"/>
                <a:ea typeface="Verdana"/>
                <a:cs typeface="Verdana"/>
                <a:sym typeface="Verdana"/>
              </a:rPr>
              <a:t>9) Problems in the near future that could benefit from </a:t>
            </a:r>
            <a:r>
              <a:rPr lang="en-US" sz="1800">
                <a:solidFill>
                  <a:srgbClr val="FF0000"/>
                </a:solidFill>
                <a:latin typeface="Verdana"/>
                <a:ea typeface="Verdana"/>
                <a:cs typeface="Verdana"/>
                <a:sym typeface="Verdana"/>
              </a:rPr>
              <a:t>improved algorithms</a:t>
            </a:r>
            <a:endParaRPr sz="1800">
              <a:solidFill>
                <a:srgbClr val="FF0000"/>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A catch-all category for things which were not possible in the past could be possible in the near future due to better algorithms or better hardware.  For example, in Speech recognition, improvements continue to be made and currently, the abilities of the machine equal that of a human.</a:t>
            </a: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 </a:t>
            </a: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b="1">
                <a:solidFill>
                  <a:srgbClr val="0000FF"/>
                </a:solidFill>
                <a:latin typeface="Verdana"/>
                <a:ea typeface="Verdana"/>
                <a:cs typeface="Verdana"/>
                <a:sym typeface="Verdana"/>
              </a:rPr>
              <a:t>10) Super Long sequence pattern recognition</a:t>
            </a: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The application of AI techniques to </a:t>
            </a:r>
            <a:r>
              <a:rPr lang="en-US" sz="1800">
                <a:solidFill>
                  <a:srgbClr val="FF0000"/>
                </a:solidFill>
                <a:latin typeface="Verdana"/>
                <a:ea typeface="Verdana"/>
                <a:cs typeface="Verdana"/>
                <a:sym typeface="Verdana"/>
              </a:rPr>
              <a:t>sequential pattern recognition ex genomics</a:t>
            </a:r>
            <a:r>
              <a:rPr lang="en-US" sz="1800">
                <a:solidFill>
                  <a:srgbClr val="0000FF"/>
                </a:solidFill>
                <a:latin typeface="Verdana"/>
                <a:ea typeface="Verdana"/>
                <a:cs typeface="Verdana"/>
                <a:sym typeface="Verdana"/>
              </a:rPr>
              <a:t>.</a:t>
            </a:r>
            <a:endParaRPr sz="1800">
              <a:solidFill>
                <a:srgbClr val="0000FF"/>
              </a:solidFill>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g1132eb304dd_0_620" descr="Schrodinger&amp;#39;s Cat Explained Like I&amp;#39;m Five | A Little Bit Human"/>
          <p:cNvPicPr preferRelativeResize="0"/>
          <p:nvPr/>
        </p:nvPicPr>
        <p:blipFill rotWithShape="1">
          <a:blip r:embed="rId3">
            <a:alphaModFix/>
          </a:blip>
          <a:srcRect/>
          <a:stretch/>
        </p:blipFill>
        <p:spPr>
          <a:xfrm>
            <a:off x="748146" y="1568596"/>
            <a:ext cx="6765782" cy="380613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g1132eb304dd_0_623" descr="A group of people in a room&#10;&#10;Description automatically generated"/>
          <p:cNvPicPr preferRelativeResize="0"/>
          <p:nvPr/>
        </p:nvPicPr>
        <p:blipFill rotWithShape="1">
          <a:blip r:embed="rId3">
            <a:alphaModFix/>
          </a:blip>
          <a:srcRect/>
          <a:stretch/>
        </p:blipFill>
        <p:spPr>
          <a:xfrm>
            <a:off x="628210" y="1260630"/>
            <a:ext cx="6657448" cy="44477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g1132eb304dd_0_626" descr="Text, whiteboard&#10;&#10;Description automatically generated"/>
          <p:cNvPicPr preferRelativeResize="0"/>
          <p:nvPr/>
        </p:nvPicPr>
        <p:blipFill rotWithShape="1">
          <a:blip r:embed="rId3">
            <a:alphaModFix/>
          </a:blip>
          <a:srcRect/>
          <a:stretch/>
        </p:blipFill>
        <p:spPr>
          <a:xfrm>
            <a:off x="1154097" y="880570"/>
            <a:ext cx="4385571" cy="3892225"/>
          </a:xfrm>
          <a:prstGeom prst="rect">
            <a:avLst/>
          </a:prstGeom>
          <a:noFill/>
          <a:ln>
            <a:noFill/>
          </a:ln>
        </p:spPr>
      </p:pic>
      <p:sp>
        <p:nvSpPr>
          <p:cNvPr id="115" name="Google Shape;115;g1132eb304dd_0_626"/>
          <p:cNvSpPr txBox="1"/>
          <p:nvPr/>
        </p:nvSpPr>
        <p:spPr>
          <a:xfrm>
            <a:off x="446387" y="5118031"/>
            <a:ext cx="7748100" cy="87720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00FF"/>
              </a:buClr>
              <a:buSzPts val="1700"/>
              <a:buFont typeface="Calibri"/>
              <a:buAutoNum type="arabicParenR"/>
            </a:pPr>
            <a:r>
              <a:rPr lang="en-US" sz="1700">
                <a:solidFill>
                  <a:srgbClr val="0000FF"/>
                </a:solidFill>
                <a:latin typeface="Calibri"/>
                <a:ea typeface="Calibri"/>
                <a:cs typeface="Calibri"/>
                <a:sym typeface="Calibri"/>
              </a:rPr>
              <a:t>Diversity of learning: Supporting everyone in their individual learning journeys and recognising differences </a:t>
            </a:r>
            <a:endParaRPr/>
          </a:p>
          <a:p>
            <a:pPr marL="342900" marR="0" lvl="0" indent="-342900" algn="l" rtl="0">
              <a:spcBef>
                <a:spcPts val="0"/>
              </a:spcBef>
              <a:spcAft>
                <a:spcPts val="0"/>
              </a:spcAft>
              <a:buClr>
                <a:srgbClr val="0000FF"/>
              </a:buClr>
              <a:buSzPts val="1700"/>
              <a:buFont typeface="Calibri"/>
              <a:buAutoNum type="arabicParenR"/>
            </a:pPr>
            <a:r>
              <a:rPr lang="en-US" sz="1700">
                <a:solidFill>
                  <a:srgbClr val="0000FF"/>
                </a:solidFill>
                <a:latin typeface="Calibri"/>
                <a:ea typeface="Calibri"/>
                <a:cs typeface="Calibri"/>
                <a:sym typeface="Calibri"/>
              </a:rPr>
              <a:t>Sharing personal experiences in AI with the participants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1132eb304dd_0_629"/>
          <p:cNvSpPr txBox="1"/>
          <p:nvPr/>
        </p:nvSpPr>
        <p:spPr>
          <a:xfrm>
            <a:off x="446387" y="5118031"/>
            <a:ext cx="7748100" cy="87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a:solidFill>
                  <a:srgbClr val="FF0000"/>
                </a:solidFill>
                <a:latin typeface="Calibri"/>
                <a:ea typeface="Calibri"/>
                <a:cs typeface="Calibri"/>
                <a:sym typeface="Calibri"/>
              </a:rPr>
              <a:t>This is a complex subject. Communication online is very important in a learning setting. </a:t>
            </a:r>
            <a:r>
              <a:rPr lang="en-US" sz="1700">
                <a:solidFill>
                  <a:srgbClr val="0000FF"/>
                </a:solidFill>
                <a:latin typeface="Calibri"/>
                <a:ea typeface="Calibri"/>
                <a:cs typeface="Calibri"/>
                <a:sym typeface="Calibri"/>
              </a:rPr>
              <a:t>Always come back to us for any questions / help esp. to the core team i.e. me, Anjali, Amita, Ayse and Marina. Logistics issues – Jack.</a:t>
            </a:r>
            <a:endParaRPr/>
          </a:p>
        </p:txBody>
      </p:sp>
      <p:pic>
        <p:nvPicPr>
          <p:cNvPr id="121" name="Google Shape;121;g1132eb304dd_0_629" descr="A close up of a toy&#10;&#10;Description automatically generated"/>
          <p:cNvPicPr preferRelativeResize="0"/>
          <p:nvPr/>
        </p:nvPicPr>
        <p:blipFill rotWithShape="1">
          <a:blip r:embed="rId3">
            <a:alphaModFix/>
          </a:blip>
          <a:srcRect/>
          <a:stretch/>
        </p:blipFill>
        <p:spPr>
          <a:xfrm>
            <a:off x="446387" y="1188016"/>
            <a:ext cx="7335743" cy="366787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g1132eb304dd_0_689"/>
          <p:cNvPicPr preferRelativeResize="0"/>
          <p:nvPr/>
        </p:nvPicPr>
        <p:blipFill rotWithShape="1">
          <a:blip r:embed="rId3">
            <a:alphaModFix/>
          </a:blip>
          <a:srcRect/>
          <a:stretch/>
        </p:blipFill>
        <p:spPr>
          <a:xfrm>
            <a:off x="575096" y="1496529"/>
            <a:ext cx="6998694" cy="43741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g1132eb304dd_0_692"/>
          <p:cNvPicPr preferRelativeResize="0"/>
          <p:nvPr/>
        </p:nvPicPr>
        <p:blipFill rotWithShape="1">
          <a:blip r:embed="rId3">
            <a:alphaModFix/>
          </a:blip>
          <a:srcRect/>
          <a:stretch/>
        </p:blipFill>
        <p:spPr>
          <a:xfrm>
            <a:off x="2024062" y="1136650"/>
            <a:ext cx="4248944" cy="4580569"/>
          </a:xfrm>
          <a:prstGeom prst="rect">
            <a:avLst/>
          </a:prstGeom>
          <a:noFill/>
          <a:ln>
            <a:noFill/>
          </a:ln>
        </p:spPr>
      </p:pic>
      <p:sp>
        <p:nvSpPr>
          <p:cNvPr id="232" name="Google Shape;232;g1132eb304dd_0_692"/>
          <p:cNvSpPr txBox="1"/>
          <p:nvPr/>
        </p:nvSpPr>
        <p:spPr>
          <a:xfrm>
            <a:off x="259671" y="5573455"/>
            <a:ext cx="4319100" cy="6465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FF"/>
              </a:buClr>
              <a:buSzPts val="450"/>
              <a:buFont typeface="Verdana"/>
              <a:buNone/>
            </a:pPr>
            <a:r>
              <a:rPr lang="en-US" sz="1800" u="sng">
                <a:solidFill>
                  <a:srgbClr val="FF0000"/>
                </a:solidFill>
                <a:latin typeface="Verdana"/>
                <a:ea typeface="Verdana"/>
                <a:cs typeface="Verdana"/>
                <a:sym typeface="Verdana"/>
              </a:rPr>
              <a:t>Source: eBay</a:t>
            </a:r>
            <a:r>
              <a:rPr lang="en-US" sz="3600" u="sng">
                <a:solidFill>
                  <a:srgbClr val="FF0000"/>
                </a:solidFill>
                <a:latin typeface="Verdana"/>
                <a:ea typeface="Verdana"/>
                <a:cs typeface="Verdana"/>
                <a:sym typeface="Verdana"/>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2"/>
          <p:cNvSpPr/>
          <p:nvPr/>
        </p:nvSpPr>
        <p:spPr>
          <a:xfrm>
            <a:off x="896337" y="2699392"/>
            <a:ext cx="73878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i="0" u="none" strike="noStrike" cap="none">
                <a:solidFill>
                  <a:srgbClr val="FF0000"/>
                </a:solidFill>
                <a:latin typeface="Verdana"/>
                <a:ea typeface="Verdana"/>
                <a:cs typeface="Verdana"/>
                <a:sym typeface="Verdana"/>
              </a:rPr>
              <a:t>Introductions </a:t>
            </a:r>
            <a:endParaRPr/>
          </a:p>
          <a:p>
            <a:pPr marL="0" marR="0" lvl="0" indent="0" algn="l" rtl="0">
              <a:spcBef>
                <a:spcPts val="0"/>
              </a:spcBef>
              <a:spcAft>
                <a:spcPts val="0"/>
              </a:spcAft>
              <a:buNone/>
            </a:pPr>
            <a:endParaRPr sz="1600" b="0" i="0" u="none" strike="noStrike" cap="none">
              <a:solidFill>
                <a:srgbClr val="0000FF"/>
              </a:solidFill>
              <a:latin typeface="Verdana"/>
              <a:ea typeface="Verdana"/>
              <a:cs typeface="Verdana"/>
              <a:sym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g1132eb304dd_0_525"/>
          <p:cNvSpPr txBox="1"/>
          <p:nvPr/>
        </p:nvSpPr>
        <p:spPr>
          <a:xfrm>
            <a:off x="271145" y="1252855"/>
            <a:ext cx="5922600" cy="4802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Verdana"/>
                <a:ea typeface="Verdana"/>
                <a:cs typeface="Verdana"/>
                <a:sym typeface="Verdana"/>
              </a:rPr>
              <a:t>Machine learning vs Deep Learning vs AI</a:t>
            </a:r>
            <a:endParaRPr/>
          </a:p>
          <a:p>
            <a:pPr marL="0" marR="0" lvl="0" indent="0" algn="l" rtl="0">
              <a:spcBef>
                <a:spcPts val="0"/>
              </a:spcBef>
              <a:spcAft>
                <a:spcPts val="0"/>
              </a:spcAft>
              <a:buNone/>
            </a:pPr>
            <a:r>
              <a:rPr lang="en-US" sz="1800">
                <a:solidFill>
                  <a:srgbClr val="0000FF"/>
                </a:solidFill>
                <a:latin typeface="Verdana"/>
                <a:ea typeface="Verdana"/>
                <a:cs typeface="Verdana"/>
                <a:sym typeface="Verdana"/>
              </a:rPr>
              <a:t>Broadly … </a:t>
            </a:r>
            <a:endParaRPr/>
          </a:p>
          <a:p>
            <a:pPr marL="0" marR="0" lvl="0" indent="0" algn="l" rtl="0">
              <a:spcBef>
                <a:spcPts val="0"/>
              </a:spcBef>
              <a:spcAft>
                <a:spcPts val="0"/>
              </a:spcAft>
              <a:buNone/>
            </a:pPr>
            <a:endParaRPr sz="1800">
              <a:solidFill>
                <a:srgbClr val="FF0000"/>
              </a:solidFill>
              <a:latin typeface="Verdana"/>
              <a:ea typeface="Verdana"/>
              <a:cs typeface="Verdana"/>
              <a:sym typeface="Verdana"/>
            </a:endParaRPr>
          </a:p>
          <a:p>
            <a:pPr marL="0" marR="0" lvl="0" indent="0" algn="l" rtl="0">
              <a:spcBef>
                <a:spcPts val="0"/>
              </a:spcBef>
              <a:spcAft>
                <a:spcPts val="0"/>
              </a:spcAft>
              <a:buNone/>
            </a:pPr>
            <a:r>
              <a:rPr lang="en-US" sz="1800">
                <a:solidFill>
                  <a:srgbClr val="FF0000"/>
                </a:solidFill>
                <a:latin typeface="Verdana"/>
                <a:ea typeface="Verdana"/>
                <a:cs typeface="Verdana"/>
                <a:sym typeface="Verdana"/>
              </a:rPr>
              <a:t>Machine Learning </a:t>
            </a:r>
            <a:r>
              <a:rPr lang="en-US" sz="1800">
                <a:solidFill>
                  <a:srgbClr val="0000FF"/>
                </a:solidFill>
                <a:latin typeface="Verdana"/>
                <a:ea typeface="Verdana"/>
                <a:cs typeface="Verdana"/>
                <a:sym typeface="Verdana"/>
              </a:rPr>
              <a:t>= Explicitly training an algorithm </a:t>
            </a:r>
            <a:endParaRPr/>
          </a:p>
          <a:p>
            <a:pPr marL="0" marR="0" lvl="0" indent="0" algn="l" rtl="0">
              <a:spcBef>
                <a:spcPts val="0"/>
              </a:spcBef>
              <a:spcAft>
                <a:spcPts val="0"/>
              </a:spcAft>
              <a:buNone/>
            </a:pPr>
            <a:endParaRPr sz="1800">
              <a:solidFill>
                <a:srgbClr val="FF0000"/>
              </a:solidFill>
              <a:latin typeface="Verdana"/>
              <a:ea typeface="Verdana"/>
              <a:cs typeface="Verdana"/>
              <a:sym typeface="Verdana"/>
            </a:endParaRPr>
          </a:p>
          <a:p>
            <a:pPr marL="0" marR="0" lvl="0" indent="0" algn="l" rtl="0">
              <a:spcBef>
                <a:spcPts val="0"/>
              </a:spcBef>
              <a:spcAft>
                <a:spcPts val="0"/>
              </a:spcAft>
              <a:buNone/>
            </a:pPr>
            <a:r>
              <a:rPr lang="en-US" sz="1800">
                <a:solidFill>
                  <a:srgbClr val="FF0000"/>
                </a:solidFill>
                <a:latin typeface="Verdana"/>
                <a:ea typeface="Verdana"/>
                <a:cs typeface="Verdana"/>
                <a:sym typeface="Verdana"/>
              </a:rPr>
              <a:t>Deep Learning</a:t>
            </a:r>
            <a:r>
              <a:rPr lang="en-US" sz="1800">
                <a:solidFill>
                  <a:srgbClr val="0000FF"/>
                </a:solidFill>
                <a:latin typeface="Verdana"/>
                <a:ea typeface="Verdana"/>
                <a:cs typeface="Verdana"/>
                <a:sym typeface="Verdana"/>
              </a:rPr>
              <a:t> = Automatic feature detection</a:t>
            </a:r>
            <a:endParaRPr/>
          </a:p>
          <a:p>
            <a:pPr marL="0" marR="0" lvl="0" indent="0" algn="l" rtl="0">
              <a:spcBef>
                <a:spcPts val="0"/>
              </a:spcBef>
              <a:spcAft>
                <a:spcPts val="0"/>
              </a:spcAft>
              <a:buNone/>
            </a:pPr>
            <a:endParaRPr sz="1800">
              <a:solidFill>
                <a:srgbClr val="FF0000"/>
              </a:solidFill>
              <a:latin typeface="Verdana"/>
              <a:ea typeface="Verdana"/>
              <a:cs typeface="Verdana"/>
              <a:sym typeface="Verdana"/>
            </a:endParaRPr>
          </a:p>
          <a:p>
            <a:pPr marL="0" marR="0" lvl="0" indent="0" algn="l" rtl="0">
              <a:spcBef>
                <a:spcPts val="0"/>
              </a:spcBef>
              <a:spcAft>
                <a:spcPts val="0"/>
              </a:spcAft>
              <a:buNone/>
            </a:pPr>
            <a:r>
              <a:rPr lang="en-US" sz="1800">
                <a:solidFill>
                  <a:srgbClr val="FF0000"/>
                </a:solidFill>
                <a:latin typeface="Verdana"/>
                <a:ea typeface="Verdana"/>
                <a:cs typeface="Verdana"/>
                <a:sym typeface="Verdana"/>
              </a:rPr>
              <a:t>AI</a:t>
            </a:r>
            <a:r>
              <a:rPr lang="en-US" sz="1800">
                <a:solidFill>
                  <a:srgbClr val="0000FF"/>
                </a:solidFill>
                <a:latin typeface="Verdana"/>
                <a:ea typeface="Verdana"/>
                <a:cs typeface="Verdana"/>
                <a:sym typeface="Verdana"/>
              </a:rPr>
              <a:t> = Machines that can think and Reason (based on mainly Deep Learning algorithms)</a:t>
            </a:r>
            <a:endParaRPr/>
          </a:p>
          <a:p>
            <a:pPr marL="0" marR="0" lvl="0" indent="0" algn="l" rtl="0">
              <a:spcBef>
                <a:spcPts val="0"/>
              </a:spcBef>
              <a:spcAft>
                <a:spcPts val="0"/>
              </a:spcAft>
              <a:buNone/>
            </a:pPr>
            <a:endParaRPr sz="1800">
              <a:solidFill>
                <a:srgbClr val="FF0000"/>
              </a:solidFill>
              <a:latin typeface="Verdana"/>
              <a:ea typeface="Verdana"/>
              <a:cs typeface="Verdana"/>
              <a:sym typeface="Verdana"/>
            </a:endParaRPr>
          </a:p>
          <a:p>
            <a:pPr marL="0" marR="0" lvl="0" indent="0" algn="l" rtl="0">
              <a:spcBef>
                <a:spcPts val="0"/>
              </a:spcBef>
              <a:spcAft>
                <a:spcPts val="0"/>
              </a:spcAft>
              <a:buNone/>
            </a:pPr>
            <a:r>
              <a:rPr lang="en-US" sz="1800">
                <a:solidFill>
                  <a:srgbClr val="FF0000"/>
                </a:solidFill>
                <a:latin typeface="Verdana"/>
                <a:ea typeface="Verdana"/>
                <a:cs typeface="Verdana"/>
                <a:sym typeface="Verdana"/>
              </a:rPr>
              <a:t>Narrow AI </a:t>
            </a:r>
            <a:r>
              <a:rPr lang="en-US" sz="1800">
                <a:solidFill>
                  <a:srgbClr val="0000FF"/>
                </a:solidFill>
                <a:latin typeface="Verdana"/>
                <a:ea typeface="Verdana"/>
                <a:cs typeface="Verdana"/>
                <a:sym typeface="Verdana"/>
              </a:rPr>
              <a:t>= what we see today – i.e. AI in context of a specific problem </a:t>
            </a:r>
            <a:endParaRPr/>
          </a:p>
          <a:p>
            <a:pPr marL="0" marR="0" lvl="0" indent="0" algn="l" rtl="0">
              <a:spcBef>
                <a:spcPts val="0"/>
              </a:spcBef>
              <a:spcAft>
                <a:spcPts val="0"/>
              </a:spcAft>
              <a:buNone/>
            </a:pPr>
            <a:endParaRPr sz="1800">
              <a:solidFill>
                <a:srgbClr val="FF0000"/>
              </a:solidFill>
              <a:latin typeface="Verdana"/>
              <a:ea typeface="Verdana"/>
              <a:cs typeface="Verdana"/>
              <a:sym typeface="Verdana"/>
            </a:endParaRPr>
          </a:p>
          <a:p>
            <a:pPr marL="0" marR="0" lvl="0" indent="0" algn="l" rtl="0">
              <a:spcBef>
                <a:spcPts val="0"/>
              </a:spcBef>
              <a:spcAft>
                <a:spcPts val="0"/>
              </a:spcAft>
              <a:buNone/>
            </a:pPr>
            <a:r>
              <a:rPr lang="en-US" sz="1800">
                <a:solidFill>
                  <a:srgbClr val="FF0000"/>
                </a:solidFill>
                <a:latin typeface="Verdana"/>
                <a:ea typeface="Verdana"/>
                <a:cs typeface="Verdana"/>
                <a:sym typeface="Verdana"/>
              </a:rPr>
              <a:t>General AI </a:t>
            </a:r>
            <a:r>
              <a:rPr lang="en-US" sz="1800">
                <a:solidFill>
                  <a:srgbClr val="0000FF"/>
                </a:solidFill>
                <a:latin typeface="Verdana"/>
                <a:ea typeface="Verdana"/>
                <a:cs typeface="Verdana"/>
                <a:sym typeface="Verdana"/>
              </a:rPr>
              <a:t>= We don’t see today. </a:t>
            </a:r>
            <a:endParaRPr/>
          </a:p>
          <a:p>
            <a:pPr marL="0" marR="0" lvl="0" indent="0" algn="l" rtl="0">
              <a:spcBef>
                <a:spcPts val="0"/>
              </a:spcBef>
              <a:spcAft>
                <a:spcPts val="0"/>
              </a:spcAft>
              <a:buNone/>
            </a:pPr>
            <a:r>
              <a:rPr lang="en-US" sz="1800">
                <a:solidFill>
                  <a:srgbClr val="0000FF"/>
                </a:solidFill>
                <a:latin typeface="Verdana"/>
                <a:ea typeface="Verdana"/>
                <a:cs typeface="Verdana"/>
                <a:sym typeface="Verdana"/>
              </a:rPr>
              <a:t>AI in context of any situation. </a:t>
            </a:r>
            <a:endParaRPr/>
          </a:p>
          <a:p>
            <a:pPr marL="0" marR="0" lvl="0" indent="0" algn="l" rtl="0">
              <a:spcBef>
                <a:spcPts val="0"/>
              </a:spcBef>
              <a:spcAft>
                <a:spcPts val="0"/>
              </a:spcAft>
              <a:buNone/>
            </a:pPr>
            <a:r>
              <a:rPr lang="en-US" sz="1800">
                <a:solidFill>
                  <a:srgbClr val="0000FF"/>
                </a:solidFill>
                <a:latin typeface="Verdana"/>
                <a:ea typeface="Verdana"/>
                <a:cs typeface="Verdana"/>
                <a:sym typeface="Verdana"/>
              </a:rPr>
              <a:t>Like the Terminator movie!</a:t>
            </a:r>
            <a:endParaRPr/>
          </a:p>
        </p:txBody>
      </p:sp>
      <p:pic>
        <p:nvPicPr>
          <p:cNvPr id="493" name="Google Shape;493;g1132eb304dd_0_525" descr="The Terminator - Wikipedia"/>
          <p:cNvPicPr preferRelativeResize="0"/>
          <p:nvPr/>
        </p:nvPicPr>
        <p:blipFill rotWithShape="1">
          <a:blip r:embed="rId3">
            <a:alphaModFix/>
          </a:blip>
          <a:srcRect/>
          <a:stretch/>
        </p:blipFill>
        <p:spPr>
          <a:xfrm>
            <a:off x="6301740" y="3388360"/>
            <a:ext cx="1967230" cy="293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Google Shape;498;g1132eb304dd_0_528" descr="https://static.bigml.com/static/img/basicfullflow.png"/>
          <p:cNvPicPr preferRelativeResize="0"/>
          <p:nvPr/>
        </p:nvPicPr>
        <p:blipFill rotWithShape="1">
          <a:blip r:embed="rId3">
            <a:alphaModFix/>
          </a:blip>
          <a:srcRect/>
          <a:stretch/>
        </p:blipFill>
        <p:spPr>
          <a:xfrm>
            <a:off x="308806" y="1164895"/>
            <a:ext cx="8023149" cy="47000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g1132eb304dd_0_531" descr="NVIDIA Intern Expands Horizons with Deep Learning Institute | NVIDIA Blog"/>
          <p:cNvPicPr preferRelativeResize="0"/>
          <p:nvPr/>
        </p:nvPicPr>
        <p:blipFill rotWithShape="1">
          <a:blip r:embed="rId3">
            <a:alphaModFix/>
          </a:blip>
          <a:srcRect/>
          <a:stretch/>
        </p:blipFill>
        <p:spPr>
          <a:xfrm>
            <a:off x="574976" y="1180731"/>
            <a:ext cx="6862778" cy="3860219"/>
          </a:xfrm>
          <a:prstGeom prst="rect">
            <a:avLst/>
          </a:prstGeom>
          <a:noFill/>
          <a:ln>
            <a:noFill/>
          </a:ln>
        </p:spPr>
      </p:pic>
      <p:sp>
        <p:nvSpPr>
          <p:cNvPr id="504" name="Google Shape;504;g1132eb304dd_0_531"/>
          <p:cNvSpPr txBox="1"/>
          <p:nvPr/>
        </p:nvSpPr>
        <p:spPr>
          <a:xfrm>
            <a:off x="649642" y="5587593"/>
            <a:ext cx="75051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0000FF"/>
                </a:solidFill>
                <a:latin typeface="Verdana"/>
                <a:ea typeface="Verdana"/>
                <a:cs typeface="Verdana"/>
                <a:sym typeface="Verdana"/>
              </a:rPr>
              <a:t>https://blogs.nvidia.com/blog/2018/07/20/intern-expands-horizons-deep-learning-institute/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11367521805_0_3"/>
          <p:cNvSpPr txBox="1"/>
          <p:nvPr/>
        </p:nvSpPr>
        <p:spPr>
          <a:xfrm>
            <a:off x="718025" y="5450267"/>
            <a:ext cx="75051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https://news.developer.nvidia.com/nvidia-deep-learning-inference-platform-performance-study/</a:t>
            </a:r>
            <a:endParaRPr sz="2000">
              <a:solidFill>
                <a:srgbClr val="000000"/>
              </a:solidFill>
              <a:latin typeface="Calibri"/>
              <a:ea typeface="Calibri"/>
              <a:cs typeface="Calibri"/>
              <a:sym typeface="Calibri"/>
            </a:endParaRPr>
          </a:p>
        </p:txBody>
      </p:sp>
      <p:pic>
        <p:nvPicPr>
          <p:cNvPr id="577" name="Google Shape;577;g11367521805_0_3"/>
          <p:cNvPicPr preferRelativeResize="0"/>
          <p:nvPr/>
        </p:nvPicPr>
        <p:blipFill rotWithShape="1">
          <a:blip r:embed="rId3">
            <a:alphaModFix/>
          </a:blip>
          <a:srcRect/>
          <a:stretch/>
        </p:blipFill>
        <p:spPr>
          <a:xfrm>
            <a:off x="832471" y="1617498"/>
            <a:ext cx="7443050" cy="331848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g11367521805_0_63"/>
          <p:cNvSpPr/>
          <p:nvPr/>
        </p:nvSpPr>
        <p:spPr>
          <a:xfrm>
            <a:off x="896337" y="2699392"/>
            <a:ext cx="73878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rgbClr val="FF0000"/>
                </a:solidFill>
                <a:latin typeface="Verdana"/>
                <a:ea typeface="Verdana"/>
                <a:cs typeface="Verdana"/>
                <a:sym typeface="Verdana"/>
              </a:rPr>
              <a:t>AI – ML and DL - Basic concepts </a:t>
            </a:r>
            <a:endParaRPr/>
          </a:p>
          <a:p>
            <a:pPr marL="0" marR="0" lvl="0" indent="0" algn="l" rtl="0">
              <a:spcBef>
                <a:spcPts val="0"/>
              </a:spcBef>
              <a:spcAft>
                <a:spcPts val="0"/>
              </a:spcAft>
              <a:buNone/>
            </a:pPr>
            <a:endParaRPr sz="1600">
              <a:solidFill>
                <a:srgbClr val="0000FF"/>
              </a:solidFill>
              <a:latin typeface="Verdana"/>
              <a:ea typeface="Verdana"/>
              <a:cs typeface="Verdana"/>
              <a:sym typeface="Verdan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g11367521805_0_66"/>
          <p:cNvSpPr/>
          <p:nvPr/>
        </p:nvSpPr>
        <p:spPr>
          <a:xfrm>
            <a:off x="3355758" y="2602637"/>
            <a:ext cx="2123100" cy="1143600"/>
          </a:xfrm>
          <a:prstGeom prst="ellipse">
            <a:avLst/>
          </a:prstGeom>
          <a:gradFill>
            <a:gsLst>
              <a:gs pos="0">
                <a:srgbClr val="92D050"/>
              </a:gs>
              <a:gs pos="100000">
                <a:srgbClr val="92D050"/>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00" b="1">
                <a:solidFill>
                  <a:srgbClr val="FF0000"/>
                </a:solidFill>
                <a:latin typeface="Calibri"/>
                <a:ea typeface="Calibri"/>
                <a:cs typeface="Calibri"/>
                <a:sym typeface="Calibri"/>
              </a:rPr>
              <a:t>AL/ ML</a:t>
            </a:r>
            <a:endParaRPr/>
          </a:p>
        </p:txBody>
      </p:sp>
      <p:sp>
        <p:nvSpPr>
          <p:cNvPr id="684" name="Google Shape;684;g11367521805_0_66"/>
          <p:cNvSpPr/>
          <p:nvPr/>
        </p:nvSpPr>
        <p:spPr>
          <a:xfrm>
            <a:off x="6294268" y="2586361"/>
            <a:ext cx="2027100" cy="1143600"/>
          </a:xfrm>
          <a:prstGeom prst="ellipse">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00" b="1">
                <a:solidFill>
                  <a:srgbClr val="FF0000"/>
                </a:solidFill>
                <a:latin typeface="Calibri"/>
                <a:ea typeface="Calibri"/>
                <a:cs typeface="Calibri"/>
                <a:sym typeface="Calibri"/>
              </a:rPr>
              <a:t>Cloud Native</a:t>
            </a:r>
            <a:endParaRPr/>
          </a:p>
        </p:txBody>
      </p:sp>
      <p:sp>
        <p:nvSpPr>
          <p:cNvPr id="685" name="Google Shape;685;g11367521805_0_66"/>
          <p:cNvSpPr/>
          <p:nvPr/>
        </p:nvSpPr>
        <p:spPr>
          <a:xfrm>
            <a:off x="852255" y="2596715"/>
            <a:ext cx="1788900" cy="1160100"/>
          </a:xfrm>
          <a:prstGeom prst="ellipse">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00" b="1">
                <a:solidFill>
                  <a:srgbClr val="FF0000"/>
                </a:solidFill>
                <a:latin typeface="Calibri"/>
                <a:ea typeface="Calibri"/>
                <a:cs typeface="Calibri"/>
                <a:sym typeface="Calibri"/>
              </a:rPr>
              <a:t>Edge	</a:t>
            </a:r>
            <a:endParaRPr/>
          </a:p>
        </p:txBody>
      </p:sp>
      <p:sp>
        <p:nvSpPr>
          <p:cNvPr id="686" name="Google Shape;686;g11367521805_0_66"/>
          <p:cNvSpPr/>
          <p:nvPr/>
        </p:nvSpPr>
        <p:spPr>
          <a:xfrm>
            <a:off x="2725445" y="3062796"/>
            <a:ext cx="550500" cy="213000"/>
          </a:xfrm>
          <a:prstGeom prst="leftRightArrow">
            <a:avLst>
              <a:gd name="adj1" fmla="val 50000"/>
              <a:gd name="adj2" fmla="val 50000"/>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700">
              <a:solidFill>
                <a:srgbClr val="FFFFFF"/>
              </a:solidFill>
              <a:latin typeface="Calibri"/>
              <a:ea typeface="Calibri"/>
              <a:cs typeface="Calibri"/>
              <a:sym typeface="Calibri"/>
            </a:endParaRPr>
          </a:p>
        </p:txBody>
      </p:sp>
      <p:sp>
        <p:nvSpPr>
          <p:cNvPr id="687" name="Google Shape;687;g11367521805_0_66"/>
          <p:cNvSpPr/>
          <p:nvPr/>
        </p:nvSpPr>
        <p:spPr>
          <a:xfrm>
            <a:off x="5567782" y="3082028"/>
            <a:ext cx="550500" cy="213000"/>
          </a:xfrm>
          <a:prstGeom prst="leftRightArrow">
            <a:avLst>
              <a:gd name="adj1" fmla="val 50000"/>
              <a:gd name="adj2" fmla="val 50000"/>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700">
              <a:solidFill>
                <a:srgbClr val="FFFFFF"/>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pic>
        <p:nvPicPr>
          <p:cNvPr id="692" name="Google Shape;692;g11367521805_0_69" descr="Institute for New Economic Thinking"/>
          <p:cNvPicPr preferRelativeResize="0"/>
          <p:nvPr/>
        </p:nvPicPr>
        <p:blipFill rotWithShape="1">
          <a:blip r:embed="rId3">
            <a:alphaModFix/>
          </a:blip>
          <a:srcRect/>
          <a:stretch/>
        </p:blipFill>
        <p:spPr>
          <a:xfrm>
            <a:off x="754602" y="1180730"/>
            <a:ext cx="5896422" cy="4832625"/>
          </a:xfrm>
          <a:prstGeom prst="rect">
            <a:avLst/>
          </a:prstGeom>
          <a:noFill/>
          <a:ln>
            <a:noFill/>
          </a:ln>
        </p:spPr>
      </p:pic>
      <p:sp>
        <p:nvSpPr>
          <p:cNvPr id="693" name="Google Shape;693;g11367521805_0_69"/>
          <p:cNvSpPr txBox="1"/>
          <p:nvPr/>
        </p:nvSpPr>
        <p:spPr>
          <a:xfrm>
            <a:off x="452761" y="6055434"/>
            <a:ext cx="72087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000000"/>
                </a:solidFill>
                <a:latin typeface="Calibri"/>
                <a:ea typeface="Calibri"/>
                <a:cs typeface="Calibri"/>
                <a:sym typeface="Calibri"/>
              </a:rPr>
              <a:t>Image source: Wikipedia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pic>
        <p:nvPicPr>
          <p:cNvPr id="698" name="Google Shape;698;g11367521805_0_72" descr="https://upload.wikimedia.org/wikipedia/en/7/70/Terminator1984movieposter.jpg"/>
          <p:cNvPicPr preferRelativeResize="0"/>
          <p:nvPr/>
        </p:nvPicPr>
        <p:blipFill rotWithShape="1">
          <a:blip r:embed="rId3">
            <a:alphaModFix/>
          </a:blip>
          <a:srcRect/>
          <a:stretch/>
        </p:blipFill>
        <p:spPr>
          <a:xfrm>
            <a:off x="2260809" y="1253925"/>
            <a:ext cx="4443709" cy="3813375"/>
          </a:xfrm>
          <a:prstGeom prst="rect">
            <a:avLst/>
          </a:prstGeom>
          <a:noFill/>
          <a:ln>
            <a:noFill/>
          </a:ln>
        </p:spPr>
      </p:pic>
      <p:sp>
        <p:nvSpPr>
          <p:cNvPr id="699" name="Google Shape;699;g11367521805_0_72"/>
          <p:cNvSpPr txBox="1"/>
          <p:nvPr/>
        </p:nvSpPr>
        <p:spPr>
          <a:xfrm>
            <a:off x="605161" y="5750634"/>
            <a:ext cx="72087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000000"/>
                </a:solidFill>
                <a:latin typeface="Calibri"/>
                <a:ea typeface="Calibri"/>
                <a:cs typeface="Calibri"/>
                <a:sym typeface="Calibri"/>
              </a:rPr>
              <a:t>Image source: wikipedia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704" name="Google Shape;704;g11367521805_0_75"/>
          <p:cNvPicPr preferRelativeResize="0"/>
          <p:nvPr/>
        </p:nvPicPr>
        <p:blipFill rotWithShape="1">
          <a:blip r:embed="rId3">
            <a:alphaModFix/>
          </a:blip>
          <a:srcRect/>
          <a:stretch/>
        </p:blipFill>
        <p:spPr>
          <a:xfrm>
            <a:off x="470624" y="1072131"/>
            <a:ext cx="7699515" cy="467931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pic>
        <p:nvPicPr>
          <p:cNvPr id="709" name="Google Shape;709;g11367521805_0_78"/>
          <p:cNvPicPr preferRelativeResize="0"/>
          <p:nvPr/>
        </p:nvPicPr>
        <p:blipFill rotWithShape="1">
          <a:blip r:embed="rId3">
            <a:alphaModFix/>
          </a:blip>
          <a:srcRect/>
          <a:stretch/>
        </p:blipFill>
        <p:spPr>
          <a:xfrm>
            <a:off x="399711" y="1221568"/>
            <a:ext cx="7841340" cy="46398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g1132eb304dd_0_437"/>
          <p:cNvPicPr preferRelativeResize="0"/>
          <p:nvPr/>
        </p:nvPicPr>
        <p:blipFill rotWithShape="1">
          <a:blip r:embed="rId3">
            <a:alphaModFix/>
          </a:blip>
          <a:srcRect/>
          <a:stretch/>
        </p:blipFill>
        <p:spPr>
          <a:xfrm>
            <a:off x="444398" y="1003821"/>
            <a:ext cx="6719260" cy="4660132"/>
          </a:xfrm>
          <a:prstGeom prst="rect">
            <a:avLst/>
          </a:prstGeom>
          <a:noFill/>
          <a:ln>
            <a:noFill/>
          </a:ln>
        </p:spPr>
      </p:pic>
      <p:sp>
        <p:nvSpPr>
          <p:cNvPr id="85" name="Google Shape;85;g1132eb304dd_0_437"/>
          <p:cNvSpPr txBox="1"/>
          <p:nvPr/>
        </p:nvSpPr>
        <p:spPr>
          <a:xfrm>
            <a:off x="508246" y="5846528"/>
            <a:ext cx="4319100" cy="354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0" i="0" u="none" strike="noStrike" cap="none">
                <a:solidFill>
                  <a:srgbClr val="FF0000"/>
                </a:solidFill>
                <a:latin typeface="Calibri"/>
                <a:ea typeface="Calibri"/>
                <a:cs typeface="Calibri"/>
                <a:sym typeface="Calibri"/>
              </a:rPr>
              <a:t>https://www.linkedin.com/in/ajitjaokar/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pic>
        <p:nvPicPr>
          <p:cNvPr id="714" name="Google Shape;714;g11367521805_0_81"/>
          <p:cNvPicPr preferRelativeResize="0"/>
          <p:nvPr/>
        </p:nvPicPr>
        <p:blipFill rotWithShape="1">
          <a:blip r:embed="rId3">
            <a:alphaModFix/>
          </a:blip>
          <a:srcRect/>
          <a:stretch/>
        </p:blipFill>
        <p:spPr>
          <a:xfrm>
            <a:off x="1286160" y="1211509"/>
            <a:ext cx="4576712" cy="470989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g11367521805_0_84"/>
          <p:cNvSpPr txBox="1"/>
          <p:nvPr/>
        </p:nvSpPr>
        <p:spPr>
          <a:xfrm>
            <a:off x="452761" y="6055434"/>
            <a:ext cx="72087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000000"/>
                </a:solidFill>
                <a:latin typeface="Calibri"/>
                <a:ea typeface="Calibri"/>
                <a:cs typeface="Calibri"/>
                <a:sym typeface="Calibri"/>
              </a:rPr>
              <a:t>Image source: https://towardsdatascience.com/no-machine-learning-is-not-just-glorified-statistics-26d3952234e3</a:t>
            </a:r>
            <a:endParaRPr/>
          </a:p>
        </p:txBody>
      </p:sp>
      <p:pic>
        <p:nvPicPr>
          <p:cNvPr id="720" name="Google Shape;720;g11367521805_0_84" descr="Image for post"/>
          <p:cNvPicPr preferRelativeResize="0"/>
          <p:nvPr/>
        </p:nvPicPr>
        <p:blipFill rotWithShape="1">
          <a:blip r:embed="rId3">
            <a:alphaModFix/>
          </a:blip>
          <a:srcRect/>
          <a:stretch/>
        </p:blipFill>
        <p:spPr>
          <a:xfrm>
            <a:off x="577048" y="1195217"/>
            <a:ext cx="4769559" cy="476256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5" name="Google Shape;725;g11367521805_0_87" descr="Musashi ts pic.jpg"/>
          <p:cNvPicPr preferRelativeResize="0"/>
          <p:nvPr/>
        </p:nvPicPr>
        <p:blipFill rotWithShape="1">
          <a:blip r:embed="rId3">
            <a:alphaModFix/>
          </a:blip>
          <a:srcRect/>
          <a:stretch/>
        </p:blipFill>
        <p:spPr>
          <a:xfrm>
            <a:off x="2627961" y="919730"/>
            <a:ext cx="3280714" cy="4757531"/>
          </a:xfrm>
          <a:prstGeom prst="rect">
            <a:avLst/>
          </a:prstGeom>
          <a:noFill/>
          <a:ln>
            <a:noFill/>
          </a:ln>
        </p:spPr>
      </p:pic>
      <p:sp>
        <p:nvSpPr>
          <p:cNvPr id="726" name="Google Shape;726;g11367521805_0_87"/>
          <p:cNvSpPr txBox="1"/>
          <p:nvPr/>
        </p:nvSpPr>
        <p:spPr>
          <a:xfrm>
            <a:off x="716047" y="5903034"/>
            <a:ext cx="72087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000000"/>
                </a:solidFill>
                <a:latin typeface="Calibri"/>
                <a:ea typeface="Calibri"/>
                <a:cs typeface="Calibri"/>
                <a:sym typeface="Calibri"/>
              </a:rPr>
              <a:t>Image source: Wikipedia</a:t>
            </a:r>
            <a:endParaRPr/>
          </a:p>
          <a:p>
            <a:pPr marL="0" marR="0" lvl="0" indent="0" algn="l" rtl="0">
              <a:spcBef>
                <a:spcPts val="0"/>
              </a:spcBef>
              <a:spcAft>
                <a:spcPts val="0"/>
              </a:spcAft>
              <a:buNone/>
            </a:pPr>
            <a:endParaRPr sz="1000">
              <a:solidFill>
                <a:srgbClr val="000000"/>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g11367521805_0_90"/>
          <p:cNvSpPr txBox="1"/>
          <p:nvPr/>
        </p:nvSpPr>
        <p:spPr>
          <a:xfrm>
            <a:off x="470023" y="1072130"/>
            <a:ext cx="7447500" cy="37353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FF0000"/>
              </a:buClr>
              <a:buSzPts val="500"/>
              <a:buFont typeface="Verdana"/>
              <a:buNone/>
            </a:pPr>
            <a:r>
              <a:rPr lang="en-US" sz="2000" b="0" i="1" u="none">
                <a:solidFill>
                  <a:srgbClr val="FF0000"/>
                </a:solidFill>
                <a:latin typeface="Verdana"/>
                <a:ea typeface="Verdana"/>
                <a:cs typeface="Verdana"/>
                <a:sym typeface="Verdana"/>
              </a:rPr>
              <a:t>Machine learning vs Deep Learning vs AI</a:t>
            </a:r>
            <a:endParaRPr/>
          </a:p>
          <a:p>
            <a:pPr marL="0" marR="0" lvl="0" indent="0" algn="l" rtl="0">
              <a:lnSpc>
                <a:spcPct val="150000"/>
              </a:lnSpc>
              <a:spcBef>
                <a:spcPts val="400"/>
              </a:spcBef>
              <a:spcAft>
                <a:spcPts val="0"/>
              </a:spcAft>
              <a:buClr>
                <a:srgbClr val="FF0000"/>
              </a:buClr>
              <a:buSzPts val="500"/>
              <a:buFont typeface="Verdana"/>
              <a:buNone/>
            </a:pPr>
            <a:r>
              <a:rPr lang="en-US" sz="2000" i="1">
                <a:solidFill>
                  <a:srgbClr val="FF0000"/>
                </a:solidFill>
                <a:latin typeface="Verdana"/>
                <a:ea typeface="Verdana"/>
                <a:cs typeface="Verdana"/>
                <a:sym typeface="Verdana"/>
              </a:rPr>
              <a:t>Broadly … </a:t>
            </a:r>
            <a:endParaRPr sz="2000" b="0" i="1" u="none">
              <a:solidFill>
                <a:srgbClr val="FF0000"/>
              </a:solidFill>
              <a:latin typeface="Verdana"/>
              <a:ea typeface="Verdana"/>
              <a:cs typeface="Verdana"/>
              <a:sym typeface="Verdana"/>
            </a:endParaRPr>
          </a:p>
          <a:p>
            <a:pPr marL="0" marR="0" lvl="0" indent="0" algn="l" rtl="0">
              <a:lnSpc>
                <a:spcPct val="150000"/>
              </a:lnSpc>
              <a:spcBef>
                <a:spcPts val="400"/>
              </a:spcBef>
              <a:spcAft>
                <a:spcPts val="0"/>
              </a:spcAft>
              <a:buClr>
                <a:srgbClr val="FF0000"/>
              </a:buClr>
              <a:buSzPts val="500"/>
              <a:buFont typeface="Verdana"/>
              <a:buNone/>
            </a:pPr>
            <a:r>
              <a:rPr lang="en-US" sz="2000" b="0" u="none">
                <a:solidFill>
                  <a:srgbClr val="FF0000"/>
                </a:solidFill>
                <a:latin typeface="Verdana"/>
                <a:ea typeface="Verdana"/>
                <a:cs typeface="Verdana"/>
                <a:sym typeface="Verdana"/>
              </a:rPr>
              <a:t>Machine Learning = </a:t>
            </a:r>
            <a:r>
              <a:rPr lang="en-US" sz="2000" b="0" u="none">
                <a:solidFill>
                  <a:srgbClr val="0000FF"/>
                </a:solidFill>
                <a:latin typeface="Verdana"/>
                <a:ea typeface="Verdana"/>
                <a:cs typeface="Verdana"/>
                <a:sym typeface="Verdana"/>
              </a:rPr>
              <a:t>Explicitly training an algorithm </a:t>
            </a:r>
            <a:endParaRPr/>
          </a:p>
          <a:p>
            <a:pPr marL="0" marR="0" lvl="0" indent="0" algn="l" rtl="0">
              <a:lnSpc>
                <a:spcPct val="150000"/>
              </a:lnSpc>
              <a:spcBef>
                <a:spcPts val="400"/>
              </a:spcBef>
              <a:spcAft>
                <a:spcPts val="0"/>
              </a:spcAft>
              <a:buClr>
                <a:srgbClr val="FF0000"/>
              </a:buClr>
              <a:buSzPts val="500"/>
              <a:buFont typeface="Verdana"/>
              <a:buNone/>
            </a:pPr>
            <a:r>
              <a:rPr lang="en-US" sz="2000">
                <a:solidFill>
                  <a:srgbClr val="FF0000"/>
                </a:solidFill>
                <a:latin typeface="Verdana"/>
                <a:ea typeface="Verdana"/>
                <a:cs typeface="Verdana"/>
                <a:sym typeface="Verdana"/>
              </a:rPr>
              <a:t>Deep Learning = </a:t>
            </a:r>
            <a:r>
              <a:rPr lang="en-US" sz="2000">
                <a:solidFill>
                  <a:srgbClr val="0000FF"/>
                </a:solidFill>
                <a:latin typeface="Verdana"/>
                <a:ea typeface="Verdana"/>
                <a:cs typeface="Verdana"/>
                <a:sym typeface="Verdana"/>
              </a:rPr>
              <a:t>Automatic feature detection(representation learning)</a:t>
            </a:r>
            <a:endParaRPr/>
          </a:p>
          <a:p>
            <a:pPr marL="0" marR="0" lvl="0" indent="0" algn="l" rtl="0">
              <a:lnSpc>
                <a:spcPct val="150000"/>
              </a:lnSpc>
              <a:spcBef>
                <a:spcPts val="400"/>
              </a:spcBef>
              <a:spcAft>
                <a:spcPts val="0"/>
              </a:spcAft>
              <a:buClr>
                <a:srgbClr val="FF0000"/>
              </a:buClr>
              <a:buSzPts val="500"/>
              <a:buFont typeface="Verdana"/>
              <a:buNone/>
            </a:pPr>
            <a:r>
              <a:rPr lang="en-US" sz="2000" b="0" u="none">
                <a:solidFill>
                  <a:srgbClr val="FF0000"/>
                </a:solidFill>
                <a:latin typeface="Verdana"/>
                <a:ea typeface="Verdana"/>
                <a:cs typeface="Verdana"/>
                <a:sym typeface="Verdana"/>
              </a:rPr>
              <a:t>AI = </a:t>
            </a:r>
            <a:r>
              <a:rPr lang="en-US" sz="2000" b="0" u="none">
                <a:solidFill>
                  <a:srgbClr val="0000FF"/>
                </a:solidFill>
                <a:latin typeface="Verdana"/>
                <a:ea typeface="Verdana"/>
                <a:cs typeface="Verdana"/>
                <a:sym typeface="Verdana"/>
              </a:rPr>
              <a:t>Mac</a:t>
            </a:r>
            <a:r>
              <a:rPr lang="en-US" sz="2000">
                <a:solidFill>
                  <a:srgbClr val="0000FF"/>
                </a:solidFill>
                <a:latin typeface="Verdana"/>
                <a:ea typeface="Verdana"/>
                <a:cs typeface="Verdana"/>
                <a:sym typeface="Verdana"/>
              </a:rPr>
              <a:t>hines that can think and Reason (based on mainly Deep Learning algorithms)</a:t>
            </a:r>
            <a:endParaRPr sz="2000" b="0" u="none">
              <a:solidFill>
                <a:srgbClr val="0000FF"/>
              </a:solidFill>
              <a:latin typeface="Verdana"/>
              <a:ea typeface="Verdana"/>
              <a:cs typeface="Verdana"/>
              <a:sym typeface="Verdan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g11367521805_0_93"/>
          <p:cNvSpPr/>
          <p:nvPr/>
        </p:nvSpPr>
        <p:spPr>
          <a:xfrm>
            <a:off x="288997" y="1072130"/>
            <a:ext cx="8110200" cy="55764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When to use machine learning/deep learning? </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a:p>
            <a:pPr marL="457200" marR="0" lvl="0" indent="-457200" algn="just" rtl="0">
              <a:lnSpc>
                <a:spcPct val="150000"/>
              </a:lnSpc>
              <a:spcBef>
                <a:spcPts val="0"/>
              </a:spcBef>
              <a:spcAft>
                <a:spcPts val="0"/>
              </a:spcAft>
              <a:buClr>
                <a:srgbClr val="0000FF"/>
              </a:buClr>
              <a:buSzPts val="1800"/>
              <a:buFont typeface="Verdana"/>
              <a:buAutoNum type="arabicPeriod"/>
            </a:pPr>
            <a:r>
              <a:rPr lang="en-US" sz="1800">
                <a:solidFill>
                  <a:srgbClr val="0000FF"/>
                </a:solidFill>
                <a:latin typeface="Verdana"/>
                <a:ea typeface="Verdana"/>
                <a:cs typeface="Verdana"/>
                <a:sym typeface="Verdana"/>
              </a:rPr>
              <a:t>The problem is very large</a:t>
            </a:r>
            <a:endParaRPr/>
          </a:p>
          <a:p>
            <a:pPr marL="457200" marR="0" lvl="0" indent="-457200" algn="just" rtl="0">
              <a:lnSpc>
                <a:spcPct val="150000"/>
              </a:lnSpc>
              <a:spcBef>
                <a:spcPts val="0"/>
              </a:spcBef>
              <a:spcAft>
                <a:spcPts val="0"/>
              </a:spcAft>
              <a:buClr>
                <a:srgbClr val="0000FF"/>
              </a:buClr>
              <a:buSzPts val="1800"/>
              <a:buFont typeface="Verdana"/>
              <a:buAutoNum type="arabicPeriod"/>
            </a:pPr>
            <a:r>
              <a:rPr lang="en-US" sz="1800">
                <a:solidFill>
                  <a:srgbClr val="0000FF"/>
                </a:solidFill>
                <a:latin typeface="Verdana"/>
                <a:ea typeface="Verdana"/>
                <a:cs typeface="Verdana"/>
                <a:sym typeface="Verdana"/>
              </a:rPr>
              <a:t>The problem is open ended</a:t>
            </a:r>
            <a:endParaRPr/>
          </a:p>
          <a:p>
            <a:pPr marL="457200" marR="0" lvl="0" indent="-457200" algn="just" rtl="0">
              <a:lnSpc>
                <a:spcPct val="150000"/>
              </a:lnSpc>
              <a:spcBef>
                <a:spcPts val="0"/>
              </a:spcBef>
              <a:spcAft>
                <a:spcPts val="0"/>
              </a:spcAft>
              <a:buClr>
                <a:srgbClr val="0000FF"/>
              </a:buClr>
              <a:buSzPts val="1800"/>
              <a:buFont typeface="Verdana"/>
              <a:buAutoNum type="arabicPeriod"/>
            </a:pPr>
            <a:r>
              <a:rPr lang="en-US" sz="1800">
                <a:solidFill>
                  <a:srgbClr val="0000FF"/>
                </a:solidFill>
                <a:latin typeface="Verdana"/>
                <a:ea typeface="Verdana"/>
                <a:cs typeface="Verdana"/>
                <a:sym typeface="Verdana"/>
              </a:rPr>
              <a:t>The problem changes </a:t>
            </a:r>
            <a:endParaRPr/>
          </a:p>
          <a:p>
            <a:pPr marL="457200" marR="0" lvl="0" indent="-457200" algn="just" rtl="0">
              <a:lnSpc>
                <a:spcPct val="150000"/>
              </a:lnSpc>
              <a:spcBef>
                <a:spcPts val="0"/>
              </a:spcBef>
              <a:spcAft>
                <a:spcPts val="0"/>
              </a:spcAft>
              <a:buClr>
                <a:srgbClr val="0000FF"/>
              </a:buClr>
              <a:buSzPts val="1800"/>
              <a:buFont typeface="Verdana"/>
              <a:buAutoNum type="arabicPeriod"/>
            </a:pPr>
            <a:r>
              <a:rPr lang="en-US" sz="1800">
                <a:solidFill>
                  <a:srgbClr val="0000FF"/>
                </a:solidFill>
                <a:latin typeface="Verdana"/>
                <a:ea typeface="Verdana"/>
                <a:cs typeface="Verdana"/>
                <a:sym typeface="Verdana"/>
              </a:rPr>
              <a:t>The problem is hard </a:t>
            </a:r>
            <a:endParaRPr/>
          </a:p>
          <a:p>
            <a:pPr marL="457200" marR="0" lvl="0" indent="-457200" algn="just" rtl="0">
              <a:lnSpc>
                <a:spcPct val="150000"/>
              </a:lnSpc>
              <a:spcBef>
                <a:spcPts val="0"/>
              </a:spcBef>
              <a:spcAft>
                <a:spcPts val="0"/>
              </a:spcAft>
              <a:buClr>
                <a:srgbClr val="0000FF"/>
              </a:buClr>
              <a:buSzPts val="1800"/>
              <a:buFont typeface="Verdana"/>
              <a:buAutoNum type="arabicPeriod"/>
            </a:pPr>
            <a:r>
              <a:rPr lang="en-US" sz="1800">
                <a:solidFill>
                  <a:srgbClr val="0000FF"/>
                </a:solidFill>
                <a:latin typeface="Verdana"/>
                <a:ea typeface="Verdana"/>
                <a:cs typeface="Verdana"/>
                <a:sym typeface="Verdana"/>
              </a:rPr>
              <a:t>The problem has ‘hidden rules’</a:t>
            </a:r>
            <a:endParaRPr/>
          </a:p>
          <a:p>
            <a:pPr marL="457200" marR="0" lvl="0" indent="-457200" algn="just" rtl="0">
              <a:lnSpc>
                <a:spcPct val="150000"/>
              </a:lnSpc>
              <a:spcBef>
                <a:spcPts val="0"/>
              </a:spcBef>
              <a:spcAft>
                <a:spcPts val="0"/>
              </a:spcAft>
              <a:buClr>
                <a:srgbClr val="0000FF"/>
              </a:buClr>
              <a:buSzPts val="1800"/>
              <a:buFont typeface="Verdana"/>
              <a:buAutoNum type="arabicPeriod"/>
            </a:pPr>
            <a:r>
              <a:rPr lang="en-US" sz="1800">
                <a:solidFill>
                  <a:srgbClr val="0000FF"/>
                </a:solidFill>
                <a:latin typeface="Verdana"/>
                <a:ea typeface="Verdana"/>
                <a:cs typeface="Verdana"/>
                <a:sym typeface="Verdana"/>
              </a:rPr>
              <a:t>The problem has hierarchical rules</a:t>
            </a:r>
            <a:endParaRPr/>
          </a:p>
          <a:p>
            <a:pPr marL="457200" marR="0" lvl="0" indent="-457200" algn="just" rtl="0">
              <a:lnSpc>
                <a:spcPct val="150000"/>
              </a:lnSpc>
              <a:spcBef>
                <a:spcPts val="0"/>
              </a:spcBef>
              <a:spcAft>
                <a:spcPts val="0"/>
              </a:spcAft>
              <a:buClr>
                <a:srgbClr val="0000FF"/>
              </a:buClr>
              <a:buSzPts val="1800"/>
              <a:buFont typeface="Verdana"/>
              <a:buAutoNum type="arabicPeriod"/>
            </a:pPr>
            <a:r>
              <a:rPr lang="en-US" sz="1800">
                <a:solidFill>
                  <a:srgbClr val="0000FF"/>
                </a:solidFill>
                <a:latin typeface="Verdana"/>
                <a:ea typeface="Verdana"/>
                <a:cs typeface="Verdana"/>
                <a:sym typeface="Verdana"/>
              </a:rPr>
              <a:t>The problem has many variants around a core </a:t>
            </a:r>
            <a:endParaRPr/>
          </a:p>
          <a:p>
            <a:pPr marL="457200" marR="0" lvl="0" indent="-457200" algn="just" rtl="0">
              <a:lnSpc>
                <a:spcPct val="150000"/>
              </a:lnSpc>
              <a:spcBef>
                <a:spcPts val="0"/>
              </a:spcBef>
              <a:spcAft>
                <a:spcPts val="0"/>
              </a:spcAft>
              <a:buClr>
                <a:srgbClr val="0000FF"/>
              </a:buClr>
              <a:buSzPts val="1800"/>
              <a:buFont typeface="Verdana"/>
              <a:buAutoNum type="arabicPeriod"/>
            </a:pPr>
            <a:r>
              <a:rPr lang="en-US" sz="1800">
                <a:solidFill>
                  <a:srgbClr val="0000FF"/>
                </a:solidFill>
                <a:latin typeface="Verdana"/>
                <a:ea typeface="Verdana"/>
                <a:cs typeface="Verdana"/>
                <a:sym typeface="Verdana"/>
              </a:rPr>
              <a:t>The problem is generative</a:t>
            </a:r>
            <a:endParaRPr/>
          </a:p>
          <a:p>
            <a:pPr marL="457200" marR="0" lvl="0" indent="-342900" algn="just" rtl="0">
              <a:lnSpc>
                <a:spcPct val="150000"/>
              </a:lnSpc>
              <a:spcBef>
                <a:spcPts val="0"/>
              </a:spcBef>
              <a:spcAft>
                <a:spcPts val="0"/>
              </a:spcAft>
              <a:buClr>
                <a:srgbClr val="000000"/>
              </a:buClr>
              <a:buSzPts val="1800"/>
              <a:buFont typeface="Calibri"/>
              <a:buNone/>
            </a:pPr>
            <a:endParaRPr sz="1800">
              <a:solidFill>
                <a:srgbClr val="0000FF"/>
              </a:solidFill>
              <a:latin typeface="Verdana"/>
              <a:ea typeface="Verdana"/>
              <a:cs typeface="Verdana"/>
              <a:sym typeface="Verdana"/>
            </a:endParaRPr>
          </a:p>
          <a:p>
            <a:pPr marL="0" marR="0" lvl="0" indent="0" algn="l" rtl="0">
              <a:spcBef>
                <a:spcPts val="0"/>
              </a:spcBef>
              <a:spcAft>
                <a:spcPts val="0"/>
              </a:spcAft>
              <a:buNone/>
            </a:pPr>
            <a:r>
              <a:rPr lang="en-US" sz="1200">
                <a:solidFill>
                  <a:srgbClr val="0000FF"/>
                </a:solidFill>
                <a:latin typeface="Verdana"/>
                <a:ea typeface="Verdana"/>
                <a:cs typeface="Verdana"/>
                <a:sym typeface="Verdana"/>
              </a:rPr>
              <a:t>Adapted from </a:t>
            </a:r>
            <a:r>
              <a:rPr lang="en-US" sz="1200" b="1">
                <a:solidFill>
                  <a:srgbClr val="C00000"/>
                </a:solidFill>
                <a:latin typeface="Calibri"/>
                <a:ea typeface="Calibri"/>
                <a:cs typeface="Calibri"/>
                <a:sym typeface="Calibri"/>
              </a:rPr>
              <a:t>Thinking like a Machine Learning Architect</a:t>
            </a:r>
            <a:endParaRPr/>
          </a:p>
          <a:p>
            <a:pPr marL="0" marR="0" lvl="0" indent="0" algn="l" rtl="0">
              <a:spcBef>
                <a:spcPts val="0"/>
              </a:spcBef>
              <a:spcAft>
                <a:spcPts val="0"/>
              </a:spcAft>
              <a:buNone/>
            </a:pPr>
            <a:r>
              <a:rPr lang="en-US" sz="1200" u="sng">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http://blog.intelligentsystem.io/2020/04/thinking-like-a-machine-learning-architect/</a:t>
            </a:r>
            <a:endParaRPr sz="1200" b="1">
              <a:solidFill>
                <a:srgbClr val="C00000"/>
              </a:solidFill>
              <a:latin typeface="Calibri"/>
              <a:ea typeface="Calibri"/>
              <a:cs typeface="Calibri"/>
              <a:sym typeface="Calibri"/>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g11367521805_0_96"/>
          <p:cNvSpPr/>
          <p:nvPr/>
        </p:nvSpPr>
        <p:spPr>
          <a:xfrm>
            <a:off x="2205261" y="3996809"/>
            <a:ext cx="3960300" cy="1728300"/>
          </a:xfrm>
          <a:prstGeom prst="rect">
            <a:avLst/>
          </a:prstGeom>
          <a:solidFill>
            <a:srgbClr val="00B8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rgbClr val="000000"/>
              </a:solidFill>
              <a:latin typeface="Arial"/>
              <a:ea typeface="Arial"/>
              <a:cs typeface="Arial"/>
              <a:sym typeface="Arial"/>
            </a:endParaRPr>
          </a:p>
          <a:p>
            <a:pPr marL="0" marR="0" lvl="0" indent="0" algn="l" rtl="0">
              <a:lnSpc>
                <a:spcPct val="93000"/>
              </a:lnSpc>
              <a:spcBef>
                <a:spcPts val="0"/>
              </a:spcBef>
              <a:spcAft>
                <a:spcPts val="0"/>
              </a:spcAft>
              <a:buClr>
                <a:srgbClr val="000000"/>
              </a:buClr>
              <a:buSzPts val="1700"/>
              <a:buFont typeface="Times New Roman"/>
              <a:buNone/>
            </a:pPr>
            <a:endParaRPr sz="1700">
              <a:solidFill>
                <a:srgbClr val="000000"/>
              </a:solidFill>
              <a:latin typeface="Calibri"/>
              <a:ea typeface="Calibri"/>
              <a:cs typeface="Calibri"/>
              <a:sym typeface="Calibri"/>
            </a:endParaRPr>
          </a:p>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rgbClr val="000000"/>
              </a:solidFill>
              <a:latin typeface="Arial"/>
              <a:ea typeface="Arial"/>
              <a:cs typeface="Arial"/>
              <a:sym typeface="Arial"/>
            </a:endParaRPr>
          </a:p>
          <a:p>
            <a:pPr marL="0" marR="0" lvl="0" indent="0" algn="l" rtl="0">
              <a:lnSpc>
                <a:spcPct val="93000"/>
              </a:lnSpc>
              <a:spcBef>
                <a:spcPts val="0"/>
              </a:spcBef>
              <a:spcAft>
                <a:spcPts val="0"/>
              </a:spcAft>
              <a:buClr>
                <a:srgbClr val="000000"/>
              </a:buClr>
              <a:buSzPts val="1700"/>
              <a:buFont typeface="Times New Roman"/>
              <a:buNone/>
            </a:pPr>
            <a:r>
              <a:rPr lang="en-US" sz="1700">
                <a:solidFill>
                  <a:srgbClr val="000000"/>
                </a:solidFill>
                <a:latin typeface="Calibri"/>
                <a:ea typeface="Calibri"/>
                <a:cs typeface="Calibri"/>
                <a:sym typeface="Calibri"/>
              </a:rPr>
              <a:t>                    </a:t>
            </a:r>
            <a:r>
              <a:rPr lang="en-US" sz="1700" b="1">
                <a:solidFill>
                  <a:srgbClr val="000000"/>
                </a:solidFill>
                <a:latin typeface="Calibri"/>
                <a:ea typeface="Calibri"/>
                <a:cs typeface="Calibri"/>
                <a:sym typeface="Calibri"/>
              </a:rPr>
              <a:t>Machine </a:t>
            </a:r>
            <a:endParaRPr/>
          </a:p>
          <a:p>
            <a:pPr marL="0" marR="0" lvl="0" indent="0" algn="l" rtl="0">
              <a:lnSpc>
                <a:spcPct val="93000"/>
              </a:lnSpc>
              <a:spcBef>
                <a:spcPts val="0"/>
              </a:spcBef>
              <a:spcAft>
                <a:spcPts val="0"/>
              </a:spcAft>
              <a:buClr>
                <a:srgbClr val="000000"/>
              </a:buClr>
              <a:buSzPts val="1800"/>
              <a:buFont typeface="Times New Roman"/>
              <a:buNone/>
            </a:pPr>
            <a:r>
              <a:rPr lang="en-US" sz="1800" b="1" i="0" u="none" strike="noStrike" cap="none">
                <a:solidFill>
                  <a:srgbClr val="000000"/>
                </a:solidFill>
                <a:latin typeface="Arial"/>
                <a:ea typeface="Arial"/>
                <a:cs typeface="Arial"/>
                <a:sym typeface="Arial"/>
              </a:rPr>
              <a:t>                    Learning</a:t>
            </a:r>
            <a:endParaRPr sz="1800" b="0" i="0" u="none" strike="noStrike" cap="none">
              <a:solidFill>
                <a:srgbClr val="000000"/>
              </a:solidFill>
              <a:latin typeface="Arial"/>
              <a:ea typeface="Arial"/>
              <a:cs typeface="Arial"/>
              <a:sym typeface="Arial"/>
            </a:endParaRPr>
          </a:p>
        </p:txBody>
      </p:sp>
      <p:cxnSp>
        <p:nvCxnSpPr>
          <p:cNvPr id="742" name="Google Shape;742;g11367521805_0_96"/>
          <p:cNvCxnSpPr/>
          <p:nvPr/>
        </p:nvCxnSpPr>
        <p:spPr>
          <a:xfrm>
            <a:off x="552450" y="5292953"/>
            <a:ext cx="1508700" cy="0"/>
          </a:xfrm>
          <a:prstGeom prst="straightConnector1">
            <a:avLst/>
          </a:prstGeom>
          <a:solidFill>
            <a:srgbClr val="00B8FF"/>
          </a:solidFill>
          <a:ln w="9525" cap="flat" cmpd="sng">
            <a:solidFill>
              <a:srgbClr val="000000"/>
            </a:solidFill>
            <a:prstDash val="solid"/>
            <a:round/>
            <a:headEnd type="none" w="sm" len="sm"/>
            <a:tailEnd type="triangle" w="med" len="med"/>
          </a:ln>
        </p:spPr>
      </p:cxnSp>
      <p:cxnSp>
        <p:nvCxnSpPr>
          <p:cNvPr id="743" name="Google Shape;743;g11367521805_0_96"/>
          <p:cNvCxnSpPr/>
          <p:nvPr/>
        </p:nvCxnSpPr>
        <p:spPr>
          <a:xfrm>
            <a:off x="6385098" y="4932913"/>
            <a:ext cx="1508700" cy="0"/>
          </a:xfrm>
          <a:prstGeom prst="straightConnector1">
            <a:avLst/>
          </a:prstGeom>
          <a:solidFill>
            <a:srgbClr val="00B8FF"/>
          </a:solidFill>
          <a:ln w="9525" cap="flat" cmpd="sng">
            <a:solidFill>
              <a:srgbClr val="000000"/>
            </a:solidFill>
            <a:prstDash val="solid"/>
            <a:round/>
            <a:headEnd type="none" w="sm" len="sm"/>
            <a:tailEnd type="triangle" w="med" len="med"/>
          </a:ln>
        </p:spPr>
      </p:cxnSp>
      <p:sp>
        <p:nvSpPr>
          <p:cNvPr id="744" name="Google Shape;744;g11367521805_0_96"/>
          <p:cNvSpPr txBox="1"/>
          <p:nvPr/>
        </p:nvSpPr>
        <p:spPr>
          <a:xfrm>
            <a:off x="6453733" y="4610065"/>
            <a:ext cx="1220700" cy="354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a:solidFill>
                  <a:srgbClr val="FF0000"/>
                </a:solidFill>
                <a:latin typeface="Calibri"/>
                <a:ea typeface="Calibri"/>
                <a:cs typeface="Calibri"/>
                <a:sym typeface="Calibri"/>
              </a:rPr>
              <a:t>rules</a:t>
            </a:r>
            <a:endParaRPr/>
          </a:p>
        </p:txBody>
      </p:sp>
      <p:sp>
        <p:nvSpPr>
          <p:cNvPr id="745" name="Google Shape;745;g11367521805_0_96"/>
          <p:cNvSpPr/>
          <p:nvPr/>
        </p:nvSpPr>
        <p:spPr>
          <a:xfrm>
            <a:off x="2202721" y="1332513"/>
            <a:ext cx="3960300" cy="1728300"/>
          </a:xfrm>
          <a:prstGeom prst="rect">
            <a:avLst/>
          </a:prstGeom>
          <a:solidFill>
            <a:srgbClr val="00B8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rgbClr val="000000"/>
              </a:solidFill>
              <a:latin typeface="Arial"/>
              <a:ea typeface="Arial"/>
              <a:cs typeface="Arial"/>
              <a:sym typeface="Arial"/>
            </a:endParaRPr>
          </a:p>
          <a:p>
            <a:pPr marL="0" marR="0" lvl="0" indent="0" algn="l" rtl="0">
              <a:lnSpc>
                <a:spcPct val="93000"/>
              </a:lnSpc>
              <a:spcBef>
                <a:spcPts val="0"/>
              </a:spcBef>
              <a:spcAft>
                <a:spcPts val="0"/>
              </a:spcAft>
              <a:buClr>
                <a:srgbClr val="000000"/>
              </a:buClr>
              <a:buSzPts val="1700"/>
              <a:buFont typeface="Times New Roman"/>
              <a:buNone/>
            </a:pPr>
            <a:endParaRPr sz="1700">
              <a:solidFill>
                <a:srgbClr val="000000"/>
              </a:solidFill>
              <a:latin typeface="Calibri"/>
              <a:ea typeface="Calibri"/>
              <a:cs typeface="Calibri"/>
              <a:sym typeface="Calibri"/>
            </a:endParaRPr>
          </a:p>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rgbClr val="000000"/>
              </a:solidFill>
              <a:latin typeface="Arial"/>
              <a:ea typeface="Arial"/>
              <a:cs typeface="Arial"/>
              <a:sym typeface="Arial"/>
            </a:endParaRPr>
          </a:p>
          <a:p>
            <a:pPr marL="0" marR="0" lvl="0" indent="0" algn="l" rtl="0">
              <a:lnSpc>
                <a:spcPct val="93000"/>
              </a:lnSpc>
              <a:spcBef>
                <a:spcPts val="0"/>
              </a:spcBef>
              <a:spcAft>
                <a:spcPts val="0"/>
              </a:spcAft>
              <a:buClr>
                <a:srgbClr val="000000"/>
              </a:buClr>
              <a:buSzPts val="1700"/>
              <a:buFont typeface="Times New Roman"/>
              <a:buNone/>
            </a:pPr>
            <a:r>
              <a:rPr lang="en-US" sz="1700">
                <a:solidFill>
                  <a:srgbClr val="000000"/>
                </a:solidFill>
                <a:latin typeface="Calibri"/>
                <a:ea typeface="Calibri"/>
                <a:cs typeface="Calibri"/>
                <a:sym typeface="Calibri"/>
              </a:rPr>
              <a:t>                    </a:t>
            </a:r>
            <a:r>
              <a:rPr lang="en-US" sz="1700" b="1">
                <a:solidFill>
                  <a:srgbClr val="000000"/>
                </a:solidFill>
                <a:latin typeface="Calibri"/>
                <a:ea typeface="Calibri"/>
                <a:cs typeface="Calibri"/>
                <a:sym typeface="Calibri"/>
              </a:rPr>
              <a:t>Traditional               </a:t>
            </a:r>
            <a:endParaRPr/>
          </a:p>
          <a:p>
            <a:pPr marL="0" marR="0" lvl="0" indent="0" algn="l" rtl="0">
              <a:lnSpc>
                <a:spcPct val="93000"/>
              </a:lnSpc>
              <a:spcBef>
                <a:spcPts val="0"/>
              </a:spcBef>
              <a:spcAft>
                <a:spcPts val="0"/>
              </a:spcAft>
              <a:buClr>
                <a:srgbClr val="000000"/>
              </a:buClr>
              <a:buSzPts val="1700"/>
              <a:buFont typeface="Times New Roman"/>
              <a:buNone/>
            </a:pPr>
            <a:r>
              <a:rPr lang="en-US" sz="1700" b="1">
                <a:solidFill>
                  <a:srgbClr val="000000"/>
                </a:solidFill>
                <a:latin typeface="Calibri"/>
                <a:ea typeface="Calibri"/>
                <a:cs typeface="Calibri"/>
                <a:sym typeface="Calibri"/>
              </a:rPr>
              <a:t>                  Programming</a:t>
            </a:r>
            <a:endParaRPr sz="1800" b="0" i="0" u="none" strike="noStrike" cap="none">
              <a:solidFill>
                <a:srgbClr val="000000"/>
              </a:solidFill>
              <a:latin typeface="Arial"/>
              <a:ea typeface="Arial"/>
              <a:cs typeface="Arial"/>
              <a:sym typeface="Arial"/>
            </a:endParaRPr>
          </a:p>
        </p:txBody>
      </p:sp>
      <p:cxnSp>
        <p:nvCxnSpPr>
          <p:cNvPr id="746" name="Google Shape;746;g11367521805_0_96"/>
          <p:cNvCxnSpPr/>
          <p:nvPr/>
        </p:nvCxnSpPr>
        <p:spPr>
          <a:xfrm>
            <a:off x="549910" y="1980585"/>
            <a:ext cx="1508700" cy="0"/>
          </a:xfrm>
          <a:prstGeom prst="straightConnector1">
            <a:avLst/>
          </a:prstGeom>
          <a:solidFill>
            <a:srgbClr val="00B8FF"/>
          </a:solidFill>
          <a:ln w="9525" cap="flat" cmpd="sng">
            <a:solidFill>
              <a:srgbClr val="000000"/>
            </a:solidFill>
            <a:prstDash val="solid"/>
            <a:round/>
            <a:headEnd type="none" w="sm" len="sm"/>
            <a:tailEnd type="triangle" w="med" len="med"/>
          </a:ln>
        </p:spPr>
      </p:cxnSp>
      <p:cxnSp>
        <p:nvCxnSpPr>
          <p:cNvPr id="747" name="Google Shape;747;g11367521805_0_96"/>
          <p:cNvCxnSpPr/>
          <p:nvPr/>
        </p:nvCxnSpPr>
        <p:spPr>
          <a:xfrm>
            <a:off x="546537" y="2772673"/>
            <a:ext cx="1508700" cy="0"/>
          </a:xfrm>
          <a:prstGeom prst="straightConnector1">
            <a:avLst/>
          </a:prstGeom>
          <a:solidFill>
            <a:srgbClr val="00B8FF"/>
          </a:solidFill>
          <a:ln w="9525" cap="flat" cmpd="sng">
            <a:solidFill>
              <a:srgbClr val="000000"/>
            </a:solidFill>
            <a:prstDash val="solid"/>
            <a:round/>
            <a:headEnd type="none" w="sm" len="sm"/>
            <a:tailEnd type="triangle" w="med" len="med"/>
          </a:ln>
        </p:spPr>
      </p:cxnSp>
      <p:cxnSp>
        <p:nvCxnSpPr>
          <p:cNvPr id="748" name="Google Shape;748;g11367521805_0_96"/>
          <p:cNvCxnSpPr/>
          <p:nvPr/>
        </p:nvCxnSpPr>
        <p:spPr>
          <a:xfrm>
            <a:off x="6382558" y="2132985"/>
            <a:ext cx="1508700" cy="0"/>
          </a:xfrm>
          <a:prstGeom prst="straightConnector1">
            <a:avLst/>
          </a:prstGeom>
          <a:solidFill>
            <a:srgbClr val="00B8FF"/>
          </a:solidFill>
          <a:ln w="9525" cap="flat" cmpd="sng">
            <a:solidFill>
              <a:srgbClr val="000000"/>
            </a:solidFill>
            <a:prstDash val="solid"/>
            <a:round/>
            <a:headEnd type="none" w="sm" len="sm"/>
            <a:tailEnd type="triangle" w="med" len="med"/>
          </a:ln>
        </p:spPr>
      </p:cxnSp>
      <p:cxnSp>
        <p:nvCxnSpPr>
          <p:cNvPr id="749" name="Google Shape;749;g11367521805_0_96"/>
          <p:cNvCxnSpPr/>
          <p:nvPr/>
        </p:nvCxnSpPr>
        <p:spPr>
          <a:xfrm>
            <a:off x="546537" y="4572873"/>
            <a:ext cx="1508700" cy="0"/>
          </a:xfrm>
          <a:prstGeom prst="straightConnector1">
            <a:avLst/>
          </a:prstGeom>
          <a:solidFill>
            <a:srgbClr val="00B8FF"/>
          </a:solidFill>
          <a:ln w="9525" cap="flat" cmpd="sng">
            <a:solidFill>
              <a:srgbClr val="000000"/>
            </a:solidFill>
            <a:prstDash val="solid"/>
            <a:round/>
            <a:headEnd type="none" w="sm" len="sm"/>
            <a:tailEnd type="triangle" w="med" len="med"/>
          </a:ln>
        </p:spPr>
      </p:cxnSp>
      <p:sp>
        <p:nvSpPr>
          <p:cNvPr id="750" name="Google Shape;750;g11367521805_0_96"/>
          <p:cNvSpPr txBox="1"/>
          <p:nvPr/>
        </p:nvSpPr>
        <p:spPr>
          <a:xfrm>
            <a:off x="762561" y="1692553"/>
            <a:ext cx="864000" cy="354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a:solidFill>
                  <a:srgbClr val="FF0000"/>
                </a:solidFill>
                <a:latin typeface="Calibri"/>
                <a:ea typeface="Calibri"/>
                <a:cs typeface="Calibri"/>
                <a:sym typeface="Calibri"/>
              </a:rPr>
              <a:t>data</a:t>
            </a:r>
            <a:endParaRPr/>
          </a:p>
        </p:txBody>
      </p:sp>
      <p:sp>
        <p:nvSpPr>
          <p:cNvPr id="751" name="Google Shape;751;g11367521805_0_96"/>
          <p:cNvSpPr txBox="1"/>
          <p:nvPr/>
        </p:nvSpPr>
        <p:spPr>
          <a:xfrm>
            <a:off x="690553" y="2475349"/>
            <a:ext cx="1220700" cy="354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a:solidFill>
                  <a:srgbClr val="FF0000"/>
                </a:solidFill>
                <a:latin typeface="Calibri"/>
                <a:ea typeface="Calibri"/>
                <a:cs typeface="Calibri"/>
                <a:sym typeface="Calibri"/>
              </a:rPr>
              <a:t>rules</a:t>
            </a:r>
            <a:endParaRPr/>
          </a:p>
        </p:txBody>
      </p:sp>
      <p:sp>
        <p:nvSpPr>
          <p:cNvPr id="752" name="Google Shape;752;g11367521805_0_96"/>
          <p:cNvSpPr txBox="1"/>
          <p:nvPr/>
        </p:nvSpPr>
        <p:spPr>
          <a:xfrm>
            <a:off x="6379185" y="1764561"/>
            <a:ext cx="1220700" cy="354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a:solidFill>
                  <a:srgbClr val="FF0000"/>
                </a:solidFill>
                <a:latin typeface="Calibri"/>
                <a:ea typeface="Calibri"/>
                <a:cs typeface="Calibri"/>
                <a:sym typeface="Calibri"/>
              </a:rPr>
              <a:t>outcomes</a:t>
            </a:r>
            <a:endParaRPr/>
          </a:p>
        </p:txBody>
      </p:sp>
      <p:sp>
        <p:nvSpPr>
          <p:cNvPr id="753" name="Google Shape;753;g11367521805_0_96"/>
          <p:cNvSpPr txBox="1"/>
          <p:nvPr/>
        </p:nvSpPr>
        <p:spPr>
          <a:xfrm>
            <a:off x="690553" y="4122125"/>
            <a:ext cx="864000" cy="354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a:solidFill>
                  <a:srgbClr val="FF0000"/>
                </a:solidFill>
                <a:latin typeface="Calibri"/>
                <a:ea typeface="Calibri"/>
                <a:cs typeface="Calibri"/>
                <a:sym typeface="Calibri"/>
              </a:rPr>
              <a:t>data</a:t>
            </a:r>
            <a:endParaRPr/>
          </a:p>
        </p:txBody>
      </p:sp>
      <p:sp>
        <p:nvSpPr>
          <p:cNvPr id="754" name="Google Shape;754;g11367521805_0_96"/>
          <p:cNvSpPr txBox="1"/>
          <p:nvPr/>
        </p:nvSpPr>
        <p:spPr>
          <a:xfrm>
            <a:off x="656952" y="4923621"/>
            <a:ext cx="1299600" cy="354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a:solidFill>
                  <a:srgbClr val="FF0000"/>
                </a:solidFill>
                <a:latin typeface="Calibri"/>
                <a:ea typeface="Calibri"/>
                <a:cs typeface="Calibri"/>
                <a:sym typeface="Calibri"/>
              </a:rPr>
              <a:t>Outcomes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g11367521805_0_99"/>
          <p:cNvSpPr txBox="1"/>
          <p:nvPr/>
        </p:nvSpPr>
        <p:spPr>
          <a:xfrm>
            <a:off x="631881" y="1085738"/>
            <a:ext cx="8139000" cy="5028600"/>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FF0000"/>
              </a:buClr>
              <a:buSzPts val="450"/>
              <a:buFont typeface="Verdana"/>
              <a:buNone/>
            </a:pPr>
            <a:r>
              <a:rPr lang="en-US" sz="1800" b="1" i="0" u="none">
                <a:solidFill>
                  <a:srgbClr val="FF0000"/>
                </a:solidFill>
                <a:latin typeface="Verdana"/>
                <a:ea typeface="Verdana"/>
                <a:cs typeface="Verdana"/>
                <a:sym typeface="Verdana"/>
              </a:rPr>
              <a:t>Working Problems Like a Data Scientist</a:t>
            </a:r>
            <a:endParaRPr/>
          </a:p>
          <a:p>
            <a:pPr marL="0" marR="0" lvl="0" indent="0" algn="just" rtl="0">
              <a:lnSpc>
                <a:spcPct val="115000"/>
              </a:lnSpc>
              <a:spcBef>
                <a:spcPts val="1000"/>
              </a:spcBef>
              <a:spcAft>
                <a:spcPts val="0"/>
              </a:spcAft>
              <a:buClr>
                <a:srgbClr val="0000FF"/>
              </a:buClr>
              <a:buSzPts val="450"/>
              <a:buFont typeface="Verdana"/>
              <a:buNone/>
            </a:pPr>
            <a:r>
              <a:rPr lang="en-US" sz="1800" b="1" i="0" u="none">
                <a:solidFill>
                  <a:srgbClr val="0000FF"/>
                </a:solidFill>
                <a:latin typeface="Verdana"/>
                <a:ea typeface="Verdana"/>
                <a:cs typeface="Verdana"/>
                <a:sym typeface="Verdana"/>
              </a:rPr>
              <a:t>OSEMN Process (</a:t>
            </a:r>
            <a:r>
              <a:rPr lang="en-US" sz="1800" b="0" i="0" u="none">
                <a:solidFill>
                  <a:srgbClr val="0000FF"/>
                </a:solidFill>
                <a:latin typeface="Verdana"/>
                <a:ea typeface="Verdana"/>
                <a:cs typeface="Verdana"/>
                <a:sym typeface="Verdana"/>
              </a:rPr>
              <a:t>Hilary Mason and Chris Wiggins)</a:t>
            </a:r>
            <a:endParaRPr/>
          </a:p>
          <a:p>
            <a:pPr marL="0" marR="0" lvl="0" indent="-114300" algn="just" rtl="0">
              <a:lnSpc>
                <a:spcPct val="115000"/>
              </a:lnSpc>
              <a:spcBef>
                <a:spcPts val="1000"/>
              </a:spcBef>
              <a:spcAft>
                <a:spcPts val="0"/>
              </a:spcAft>
              <a:buClr>
                <a:srgbClr val="FF0000"/>
              </a:buClr>
              <a:buSzPts val="1800"/>
              <a:buFont typeface="Calibri"/>
              <a:buAutoNum type="arabicPeriod"/>
            </a:pPr>
            <a:r>
              <a:rPr lang="en-US" sz="1800" b="1" i="0" u="none">
                <a:solidFill>
                  <a:srgbClr val="FF0000"/>
                </a:solidFill>
                <a:latin typeface="Verdana"/>
                <a:ea typeface="Verdana"/>
                <a:cs typeface="Verdana"/>
                <a:sym typeface="Verdana"/>
              </a:rPr>
              <a:t>Obtain Data : </a:t>
            </a:r>
            <a:r>
              <a:rPr lang="en-US" sz="1800" b="0" i="0" u="none">
                <a:solidFill>
                  <a:srgbClr val="0000FF"/>
                </a:solidFill>
                <a:latin typeface="Verdana"/>
                <a:ea typeface="Verdana"/>
                <a:cs typeface="Verdana"/>
                <a:sym typeface="Verdana"/>
              </a:rPr>
              <a:t>ex JSON and scripting languages</a:t>
            </a:r>
            <a:endParaRPr/>
          </a:p>
          <a:p>
            <a:pPr marL="0" marR="0" lvl="0" indent="-114300" algn="just" rtl="0">
              <a:lnSpc>
                <a:spcPct val="115000"/>
              </a:lnSpc>
              <a:spcBef>
                <a:spcPts val="1000"/>
              </a:spcBef>
              <a:spcAft>
                <a:spcPts val="0"/>
              </a:spcAft>
              <a:buClr>
                <a:srgbClr val="FF0000"/>
              </a:buClr>
              <a:buSzPts val="1800"/>
              <a:buFont typeface="Calibri"/>
              <a:buAutoNum type="arabicPeriod"/>
            </a:pPr>
            <a:r>
              <a:rPr lang="en-US" sz="1800" b="1" i="0" u="none">
                <a:solidFill>
                  <a:srgbClr val="FF0000"/>
                </a:solidFill>
                <a:latin typeface="Verdana"/>
                <a:ea typeface="Verdana"/>
                <a:cs typeface="Verdana"/>
                <a:sym typeface="Verdana"/>
              </a:rPr>
              <a:t>Scrub Data </a:t>
            </a:r>
            <a:endParaRPr/>
          </a:p>
          <a:p>
            <a:pPr marL="0" marR="0" lvl="0" indent="-114300" algn="just" rtl="0">
              <a:lnSpc>
                <a:spcPct val="115000"/>
              </a:lnSpc>
              <a:spcBef>
                <a:spcPts val="1000"/>
              </a:spcBef>
              <a:spcAft>
                <a:spcPts val="0"/>
              </a:spcAft>
              <a:buClr>
                <a:srgbClr val="FF0000"/>
              </a:buClr>
              <a:buSzPts val="1800"/>
              <a:buFont typeface="Calibri"/>
              <a:buAutoNum type="arabicPeriod"/>
            </a:pPr>
            <a:r>
              <a:rPr lang="en-US" sz="1800" b="1" i="0" u="none">
                <a:solidFill>
                  <a:srgbClr val="FF0000"/>
                </a:solidFill>
                <a:latin typeface="Verdana"/>
                <a:ea typeface="Verdana"/>
                <a:cs typeface="Verdana"/>
                <a:sym typeface="Verdana"/>
              </a:rPr>
              <a:t>Explore Data:</a:t>
            </a:r>
            <a:r>
              <a:rPr lang="en-US" sz="1800" b="0" i="0" u="none">
                <a:solidFill>
                  <a:srgbClr val="FF0000"/>
                </a:solidFill>
                <a:latin typeface="Verdana"/>
                <a:ea typeface="Verdana"/>
                <a:cs typeface="Verdana"/>
                <a:sym typeface="Verdana"/>
              </a:rPr>
              <a:t> </a:t>
            </a:r>
            <a:r>
              <a:rPr lang="en-US" sz="1800" b="0" i="0" u="none">
                <a:solidFill>
                  <a:srgbClr val="0000FF"/>
                </a:solidFill>
                <a:latin typeface="Verdana"/>
                <a:ea typeface="Verdana"/>
                <a:cs typeface="Verdana"/>
                <a:sym typeface="Verdana"/>
              </a:rPr>
              <a:t>“Explore” refers to exploratory data analysis (aka: </a:t>
            </a:r>
            <a:r>
              <a:rPr lang="en-US" sz="1800" b="1" i="0" u="none">
                <a:solidFill>
                  <a:srgbClr val="0000FF"/>
                </a:solidFill>
                <a:latin typeface="Verdana"/>
                <a:ea typeface="Verdana"/>
                <a:cs typeface="Verdana"/>
                <a:sym typeface="Verdana"/>
              </a:rPr>
              <a:t>no hypothesis </a:t>
            </a:r>
            <a:r>
              <a:rPr lang="en-US" sz="1800" b="0" i="0" u="none">
                <a:solidFill>
                  <a:srgbClr val="0000FF"/>
                </a:solidFill>
                <a:latin typeface="Verdana"/>
                <a:ea typeface="Verdana"/>
                <a:cs typeface="Verdana"/>
                <a:sym typeface="Verdana"/>
              </a:rPr>
              <a:t>that is being tested and </a:t>
            </a:r>
            <a:r>
              <a:rPr lang="en-US" sz="1800" b="1" i="0" u="none">
                <a:solidFill>
                  <a:srgbClr val="0000FF"/>
                </a:solidFill>
                <a:latin typeface="Verdana"/>
                <a:ea typeface="Verdana"/>
                <a:cs typeface="Verdana"/>
                <a:sym typeface="Verdana"/>
              </a:rPr>
              <a:t>no predictions </a:t>
            </a:r>
            <a:r>
              <a:rPr lang="en-US" sz="1800" b="0" i="0" u="none">
                <a:solidFill>
                  <a:srgbClr val="0000FF"/>
                </a:solidFill>
                <a:latin typeface="Verdana"/>
                <a:ea typeface="Verdana"/>
                <a:cs typeface="Verdana"/>
                <a:sym typeface="Verdana"/>
              </a:rPr>
              <a:t>that are being evaluated).</a:t>
            </a:r>
            <a:endParaRPr/>
          </a:p>
          <a:p>
            <a:pPr marL="1257300" marR="0" lvl="2" indent="-342900" algn="just" rtl="0">
              <a:lnSpc>
                <a:spcPct val="115000"/>
              </a:lnSpc>
              <a:spcBef>
                <a:spcPts val="1000"/>
              </a:spcBef>
              <a:spcAft>
                <a:spcPts val="0"/>
              </a:spcAft>
              <a:buClr>
                <a:srgbClr val="0000FF"/>
              </a:buClr>
              <a:buSzPts val="450"/>
              <a:buFont typeface="Arial"/>
              <a:buChar char="•"/>
            </a:pPr>
            <a:r>
              <a:rPr lang="en-US" sz="1800" b="0" i="0" u="none" strike="noStrike" cap="none">
                <a:solidFill>
                  <a:srgbClr val="0000FF"/>
                </a:solidFill>
                <a:latin typeface="Verdana"/>
                <a:ea typeface="Verdana"/>
                <a:cs typeface="Verdana"/>
                <a:sym typeface="Verdana"/>
              </a:rPr>
              <a:t>Command Line Tools</a:t>
            </a:r>
            <a:endParaRPr/>
          </a:p>
          <a:p>
            <a:pPr marL="1257300" marR="0" lvl="2" indent="-342900" algn="just" rtl="0">
              <a:lnSpc>
                <a:spcPct val="115000"/>
              </a:lnSpc>
              <a:spcBef>
                <a:spcPts val="1000"/>
              </a:spcBef>
              <a:spcAft>
                <a:spcPts val="0"/>
              </a:spcAft>
              <a:buClr>
                <a:srgbClr val="0000FF"/>
              </a:buClr>
              <a:buSzPts val="450"/>
              <a:buFont typeface="Arial"/>
              <a:buChar char="•"/>
            </a:pPr>
            <a:r>
              <a:rPr lang="en-US" sz="1800" b="0" i="0" u="none" strike="noStrike" cap="none">
                <a:solidFill>
                  <a:srgbClr val="0000FF"/>
                </a:solidFill>
                <a:latin typeface="Verdana"/>
                <a:ea typeface="Verdana"/>
                <a:cs typeface="Verdana"/>
                <a:sym typeface="Verdana"/>
              </a:rPr>
              <a:t>Histograms</a:t>
            </a:r>
            <a:endParaRPr/>
          </a:p>
          <a:p>
            <a:pPr marL="1257300" marR="0" lvl="2" indent="-342900" algn="just" rtl="0">
              <a:lnSpc>
                <a:spcPct val="115000"/>
              </a:lnSpc>
              <a:spcBef>
                <a:spcPts val="1000"/>
              </a:spcBef>
              <a:spcAft>
                <a:spcPts val="0"/>
              </a:spcAft>
              <a:buClr>
                <a:srgbClr val="0000FF"/>
              </a:buClr>
              <a:buSzPts val="450"/>
              <a:buFont typeface="Arial"/>
              <a:buChar char="•"/>
            </a:pPr>
            <a:r>
              <a:rPr lang="en-US" sz="1800" b="0" i="0" u="none" strike="noStrike" cap="none">
                <a:solidFill>
                  <a:srgbClr val="0000FF"/>
                </a:solidFill>
                <a:latin typeface="Verdana"/>
                <a:ea typeface="Verdana"/>
                <a:cs typeface="Verdana"/>
                <a:sym typeface="Verdana"/>
              </a:rPr>
              <a:t>Dimensionality Reduction Methods </a:t>
            </a:r>
            <a:endParaRPr/>
          </a:p>
          <a:p>
            <a:pPr marL="1257300" marR="0" lvl="2" indent="-342900" algn="just" rtl="0">
              <a:lnSpc>
                <a:spcPct val="115000"/>
              </a:lnSpc>
              <a:spcBef>
                <a:spcPts val="1000"/>
              </a:spcBef>
              <a:spcAft>
                <a:spcPts val="0"/>
              </a:spcAft>
              <a:buClr>
                <a:srgbClr val="0000FF"/>
              </a:buClr>
              <a:buSzPts val="450"/>
              <a:buFont typeface="Arial"/>
              <a:buChar char="•"/>
            </a:pPr>
            <a:r>
              <a:rPr lang="en-US" sz="1800" b="0" i="0" u="none" strike="noStrike" cap="none">
                <a:solidFill>
                  <a:srgbClr val="0000FF"/>
                </a:solidFill>
                <a:latin typeface="Verdana"/>
                <a:ea typeface="Verdana"/>
                <a:cs typeface="Verdana"/>
                <a:sym typeface="Verdana"/>
              </a:rPr>
              <a:t>Clustering to expose natural groupings in the data</a:t>
            </a:r>
            <a:endParaRPr/>
          </a:p>
          <a:p>
            <a:pPr marL="0" marR="0" lvl="0" indent="0" algn="l" rtl="0">
              <a:lnSpc>
                <a:spcPct val="100000"/>
              </a:lnSpc>
              <a:spcBef>
                <a:spcPts val="1000"/>
              </a:spcBef>
              <a:spcAft>
                <a:spcPts val="0"/>
              </a:spcAft>
              <a:buClr>
                <a:srgbClr val="000000"/>
              </a:buClr>
              <a:buSzPts val="1800"/>
              <a:buFont typeface="Calibri"/>
              <a:buNone/>
            </a:pPr>
            <a:endParaRPr sz="1800" b="0" i="0" u="none" strike="noStrike" cap="none">
              <a:solidFill>
                <a:srgbClr val="0000FF"/>
              </a:solidFill>
              <a:latin typeface="Verdana"/>
              <a:ea typeface="Verdana"/>
              <a:cs typeface="Verdana"/>
              <a:sym typeface="Verdan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g11367521805_0_102"/>
          <p:cNvSpPr txBox="1"/>
          <p:nvPr/>
        </p:nvSpPr>
        <p:spPr>
          <a:xfrm>
            <a:off x="292881" y="1276353"/>
            <a:ext cx="8055000" cy="45048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200000"/>
              </a:lnSpc>
              <a:spcBef>
                <a:spcPts val="0"/>
              </a:spcBef>
              <a:spcAft>
                <a:spcPts val="0"/>
              </a:spcAft>
              <a:buClr>
                <a:srgbClr val="FF0000"/>
              </a:buClr>
              <a:buSzPts val="1800"/>
              <a:buFont typeface="Calibri"/>
              <a:buAutoNum type="arabicPeriod" startAt="4"/>
            </a:pPr>
            <a:r>
              <a:rPr lang="en-US" sz="1800" b="1" i="0" u="none">
                <a:solidFill>
                  <a:srgbClr val="FF0000"/>
                </a:solidFill>
                <a:latin typeface="Verdana"/>
                <a:ea typeface="Verdana"/>
                <a:cs typeface="Verdana"/>
                <a:sym typeface="Verdana"/>
              </a:rPr>
              <a:t>Model Data (machine learning stage): </a:t>
            </a:r>
            <a:r>
              <a:rPr lang="en-US" sz="1800" b="0" i="0" u="none">
                <a:solidFill>
                  <a:srgbClr val="0000FF"/>
                </a:solidFill>
                <a:latin typeface="Verdana"/>
                <a:ea typeface="Verdana"/>
                <a:cs typeface="Verdana"/>
                <a:sym typeface="Verdana"/>
              </a:rPr>
              <a:t>Here, we apply the predictive models (regression, classification etc.). A model’s predictive accuracy can be evaluated by how well it performs on unseen data.</a:t>
            </a:r>
            <a:endParaRPr/>
          </a:p>
          <a:p>
            <a:pPr marL="342900" marR="0" lvl="0" indent="-342900" algn="just" rtl="0">
              <a:lnSpc>
                <a:spcPct val="200000"/>
              </a:lnSpc>
              <a:spcBef>
                <a:spcPts val="1000"/>
              </a:spcBef>
              <a:spcAft>
                <a:spcPts val="0"/>
              </a:spcAft>
              <a:buClr>
                <a:srgbClr val="FF0000"/>
              </a:buClr>
              <a:buSzPts val="1800"/>
              <a:buFont typeface="Calibri"/>
              <a:buAutoNum type="arabicPeriod" startAt="4"/>
            </a:pPr>
            <a:r>
              <a:rPr lang="en-US" sz="1800" b="1" i="0" u="none">
                <a:solidFill>
                  <a:srgbClr val="FF0000"/>
                </a:solidFill>
                <a:latin typeface="Verdana"/>
                <a:ea typeface="Verdana"/>
                <a:cs typeface="Verdana"/>
                <a:sym typeface="Verdana"/>
              </a:rPr>
              <a:t>Interpret Results: </a:t>
            </a:r>
            <a:r>
              <a:rPr lang="en-US" sz="1800" b="0" i="0" u="none">
                <a:solidFill>
                  <a:srgbClr val="0000FF"/>
                </a:solidFill>
                <a:latin typeface="Verdana"/>
                <a:ea typeface="Verdana"/>
                <a:cs typeface="Verdana"/>
                <a:sym typeface="Verdana"/>
              </a:rPr>
              <a:t>In contrast to prediction which can be evaluated quantitatively, whereas interpretation is softer and qualitative and often visual.</a:t>
            </a:r>
            <a:endParaRPr/>
          </a:p>
          <a:p>
            <a:pPr marL="0" marR="0" lvl="0" indent="0" algn="l" rtl="0">
              <a:lnSpc>
                <a:spcPct val="100000"/>
              </a:lnSpc>
              <a:spcBef>
                <a:spcPts val="1000"/>
              </a:spcBef>
              <a:spcAft>
                <a:spcPts val="0"/>
              </a:spcAft>
              <a:buClr>
                <a:srgbClr val="000000"/>
              </a:buClr>
              <a:buSzPts val="1800"/>
              <a:buFont typeface="Calibri"/>
              <a:buNone/>
            </a:pPr>
            <a:endParaRPr sz="1800" b="0" i="0" u="none">
              <a:solidFill>
                <a:srgbClr val="0000FF"/>
              </a:solidFill>
              <a:latin typeface="Verdana"/>
              <a:ea typeface="Verdana"/>
              <a:cs typeface="Verdana"/>
              <a:sym typeface="Verdan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pic>
        <p:nvPicPr>
          <p:cNvPr id="769" name="Google Shape;769;g11367521805_0_105" descr="https://static.bigml.com/static/img/basicfullflow.png"/>
          <p:cNvPicPr preferRelativeResize="0"/>
          <p:nvPr/>
        </p:nvPicPr>
        <p:blipFill rotWithShape="1">
          <a:blip r:embed="rId3">
            <a:alphaModFix/>
          </a:blip>
          <a:srcRect/>
          <a:stretch/>
        </p:blipFill>
        <p:spPr>
          <a:xfrm>
            <a:off x="308806" y="1164895"/>
            <a:ext cx="7299357" cy="3993031"/>
          </a:xfrm>
          <a:prstGeom prst="rect">
            <a:avLst/>
          </a:prstGeom>
          <a:noFill/>
          <a:ln>
            <a:noFill/>
          </a:ln>
        </p:spPr>
      </p:pic>
      <p:sp>
        <p:nvSpPr>
          <p:cNvPr id="770" name="Google Shape;770;g11367521805_0_105"/>
          <p:cNvSpPr txBox="1"/>
          <p:nvPr/>
        </p:nvSpPr>
        <p:spPr>
          <a:xfrm>
            <a:off x="452761" y="5863342"/>
            <a:ext cx="72087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000000"/>
                </a:solidFill>
                <a:latin typeface="Calibri"/>
                <a:ea typeface="Calibri"/>
                <a:cs typeface="Calibri"/>
                <a:sym typeface="Calibri"/>
              </a:rPr>
              <a:t>Image source: https://www.bbvaapimarket.com/en/api-world/apis-and-machine-learning-how-predict-companys-success/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g11367521805_0_108"/>
          <p:cNvSpPr txBox="1"/>
          <p:nvPr/>
        </p:nvSpPr>
        <p:spPr>
          <a:xfrm>
            <a:off x="812800" y="1035050"/>
            <a:ext cx="6775500" cy="3693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A more detailed overview of the general process:</a:t>
            </a:r>
            <a:endParaRPr/>
          </a:p>
        </p:txBody>
      </p:sp>
      <p:sp>
        <p:nvSpPr>
          <p:cNvPr id="776" name="Google Shape;776;g11367521805_0_108"/>
          <p:cNvSpPr txBox="1"/>
          <p:nvPr/>
        </p:nvSpPr>
        <p:spPr>
          <a:xfrm>
            <a:off x="812799" y="5769477"/>
            <a:ext cx="72303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0000"/>
                </a:solidFill>
                <a:latin typeface="Calibri"/>
                <a:ea typeface="Calibri"/>
                <a:cs typeface="Calibri"/>
                <a:sym typeface="Calibri"/>
              </a:rPr>
              <a:t>Image source: https://blogs.nvidia.com/blog/2018/08/02/supervised-unsupervised-learning/</a:t>
            </a:r>
            <a:endParaRPr/>
          </a:p>
        </p:txBody>
      </p:sp>
      <p:pic>
        <p:nvPicPr>
          <p:cNvPr id="777" name="Google Shape;777;g11367521805_0_108" descr="With supervised machine learning, the algorithm learns from labeled data."/>
          <p:cNvPicPr preferRelativeResize="0"/>
          <p:nvPr/>
        </p:nvPicPr>
        <p:blipFill rotWithShape="1">
          <a:blip r:embed="rId3">
            <a:alphaModFix/>
          </a:blip>
          <a:srcRect/>
          <a:stretch/>
        </p:blipFill>
        <p:spPr>
          <a:xfrm>
            <a:off x="747907" y="2241550"/>
            <a:ext cx="7144948" cy="223279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g1132eb304dd_0_614"/>
          <p:cNvSpPr txBox="1"/>
          <p:nvPr/>
        </p:nvSpPr>
        <p:spPr>
          <a:xfrm>
            <a:off x="309936" y="2958633"/>
            <a:ext cx="8095800" cy="262119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FF"/>
              </a:buClr>
              <a:buSzPts val="500"/>
              <a:buFont typeface="Verdana"/>
              <a:buNone/>
            </a:pPr>
            <a:endParaRPr sz="2000" b="1" dirty="0">
              <a:solidFill>
                <a:srgbClr val="FF0000"/>
              </a:solidFill>
              <a:latin typeface="Verdana"/>
              <a:ea typeface="Verdana"/>
              <a:cs typeface="Verdana"/>
              <a:sym typeface="Verdana"/>
            </a:endParaRPr>
          </a:p>
          <a:p>
            <a:pPr marL="0" marR="0" lvl="0" indent="0" algn="just" rtl="0">
              <a:lnSpc>
                <a:spcPct val="150000"/>
              </a:lnSpc>
              <a:spcBef>
                <a:spcPts val="0"/>
              </a:spcBef>
              <a:spcAft>
                <a:spcPts val="0"/>
              </a:spcAft>
              <a:buClr>
                <a:srgbClr val="0000FF"/>
              </a:buClr>
              <a:buSzPts val="500"/>
              <a:buFont typeface="Verdana"/>
              <a:buNone/>
            </a:pPr>
            <a:r>
              <a:rPr lang="en-US" sz="2000" b="1" dirty="0">
                <a:solidFill>
                  <a:srgbClr val="FF0000"/>
                </a:solidFill>
                <a:latin typeface="Verdana"/>
                <a:ea typeface="Verdana"/>
                <a:cs typeface="Verdana"/>
                <a:sym typeface="Verdana"/>
              </a:rPr>
              <a:t>Course development team</a:t>
            </a:r>
            <a:r>
              <a:rPr lang="en-US" sz="2000" b="1" dirty="0">
                <a:solidFill>
                  <a:srgbClr val="0000FF"/>
                </a:solidFill>
                <a:latin typeface="Verdana"/>
                <a:ea typeface="Verdana"/>
                <a:cs typeface="Verdana"/>
                <a:sym typeface="Verdana"/>
              </a:rPr>
              <a:t> </a:t>
            </a:r>
            <a:endParaRPr dirty="0"/>
          </a:p>
          <a:p>
            <a:pPr marL="0" marR="0" lvl="0" indent="0" algn="just" rtl="0">
              <a:lnSpc>
                <a:spcPct val="150000"/>
              </a:lnSpc>
              <a:spcBef>
                <a:spcPts val="0"/>
              </a:spcBef>
              <a:spcAft>
                <a:spcPts val="0"/>
              </a:spcAft>
              <a:buClr>
                <a:srgbClr val="0000FF"/>
              </a:buClr>
              <a:buSzPts val="400"/>
              <a:buFont typeface="Verdana"/>
              <a:buNone/>
            </a:pPr>
            <a:r>
              <a:rPr lang="en-US" sz="1600" dirty="0" err="1">
                <a:solidFill>
                  <a:srgbClr val="0000FF"/>
                </a:solidFill>
                <a:latin typeface="Verdana"/>
                <a:ea typeface="Verdana"/>
                <a:cs typeface="Verdana"/>
                <a:sym typeface="Verdana"/>
              </a:rPr>
              <a:t>Ayse</a:t>
            </a:r>
            <a:r>
              <a:rPr lang="en-US" sz="1600" dirty="0">
                <a:solidFill>
                  <a:srgbClr val="0000FF"/>
                </a:solidFill>
                <a:latin typeface="Verdana"/>
                <a:ea typeface="Verdana"/>
                <a:cs typeface="Verdana"/>
                <a:sym typeface="Verdana"/>
              </a:rPr>
              <a:t> </a:t>
            </a:r>
            <a:r>
              <a:rPr lang="en-US" sz="1600" dirty="0" err="1">
                <a:solidFill>
                  <a:srgbClr val="0000FF"/>
                </a:solidFill>
                <a:latin typeface="Verdana"/>
                <a:ea typeface="Verdana"/>
                <a:cs typeface="Verdana"/>
                <a:sym typeface="Verdana"/>
              </a:rPr>
              <a:t>Mutlu</a:t>
            </a:r>
            <a:endParaRPr dirty="0"/>
          </a:p>
          <a:p>
            <a:pPr marL="0" marR="0" lvl="0" indent="0" algn="just" rtl="0">
              <a:lnSpc>
                <a:spcPct val="150000"/>
              </a:lnSpc>
              <a:spcBef>
                <a:spcPts val="0"/>
              </a:spcBef>
              <a:spcAft>
                <a:spcPts val="0"/>
              </a:spcAft>
              <a:buClr>
                <a:srgbClr val="0000FF"/>
              </a:buClr>
              <a:buSzPts val="400"/>
              <a:buFont typeface="Verdana"/>
              <a:buNone/>
            </a:pPr>
            <a:r>
              <a:rPr lang="en-US" sz="1600" dirty="0">
                <a:solidFill>
                  <a:srgbClr val="0000FF"/>
                </a:solidFill>
                <a:latin typeface="Verdana"/>
                <a:ea typeface="Verdana"/>
                <a:cs typeface="Verdana"/>
                <a:sym typeface="Verdana"/>
              </a:rPr>
              <a:t>Marina Fernandez</a:t>
            </a:r>
          </a:p>
          <a:p>
            <a:pPr marL="0" marR="0" lvl="0" indent="0" algn="just" rtl="0">
              <a:lnSpc>
                <a:spcPct val="150000"/>
              </a:lnSpc>
              <a:spcBef>
                <a:spcPts val="0"/>
              </a:spcBef>
              <a:spcAft>
                <a:spcPts val="0"/>
              </a:spcAft>
              <a:buClr>
                <a:srgbClr val="0000FF"/>
              </a:buClr>
              <a:buSzPts val="400"/>
              <a:buFont typeface="Verdana"/>
              <a:buNone/>
            </a:pPr>
            <a:r>
              <a:rPr lang="en-GB" sz="1600" dirty="0" err="1">
                <a:solidFill>
                  <a:schemeClr val="accent1"/>
                </a:solidFill>
                <a:latin typeface="Verdana" panose="020B0604030504040204" pitchFamily="34" charset="0"/>
                <a:ea typeface="Verdana" panose="020B0604030504040204" pitchFamily="34" charset="0"/>
              </a:rPr>
              <a:t>Kaouter</a:t>
            </a:r>
            <a:r>
              <a:rPr lang="en-GB" sz="1600" dirty="0">
                <a:solidFill>
                  <a:schemeClr val="accent1"/>
                </a:solidFill>
                <a:latin typeface="Verdana" panose="020B0604030504040204" pitchFamily="34" charset="0"/>
                <a:ea typeface="Verdana" panose="020B0604030504040204" pitchFamily="34" charset="0"/>
              </a:rPr>
              <a:t> </a:t>
            </a:r>
            <a:r>
              <a:rPr lang="en-GB" sz="1600" dirty="0" err="1">
                <a:solidFill>
                  <a:schemeClr val="accent1"/>
                </a:solidFill>
                <a:latin typeface="Verdana" panose="020B0604030504040204" pitchFamily="34" charset="0"/>
                <a:ea typeface="Verdana" panose="020B0604030504040204" pitchFamily="34" charset="0"/>
              </a:rPr>
              <a:t>Karboub</a:t>
            </a:r>
            <a:endParaRPr sz="1600" dirty="0">
              <a:solidFill>
                <a:schemeClr val="accent1"/>
              </a:solidFill>
              <a:latin typeface="Verdana" panose="020B0604030504040204" pitchFamily="34" charset="0"/>
              <a:ea typeface="Verdana" panose="020B0604030504040204" pitchFamily="34" charset="0"/>
            </a:endParaRPr>
          </a:p>
          <a:p>
            <a:pPr marL="0" marR="0" lvl="0" indent="0" algn="just" rtl="0">
              <a:lnSpc>
                <a:spcPct val="150000"/>
              </a:lnSpc>
              <a:spcBef>
                <a:spcPts val="1000"/>
              </a:spcBef>
              <a:spcAft>
                <a:spcPts val="0"/>
              </a:spcAft>
              <a:buNone/>
            </a:pPr>
            <a:endParaRPr sz="1600" dirty="0">
              <a:solidFill>
                <a:srgbClr val="0000FF"/>
              </a:solidFill>
              <a:latin typeface="Verdana"/>
              <a:ea typeface="Verdana"/>
              <a:cs typeface="Verdana"/>
              <a:sym typeface="Verdana"/>
            </a:endParaRPr>
          </a:p>
        </p:txBody>
      </p:sp>
      <p:pic>
        <p:nvPicPr>
          <p:cNvPr id="91" name="Google Shape;91;g1132eb304dd_0_614" descr="Ayşe Mutlu"/>
          <p:cNvPicPr preferRelativeResize="0"/>
          <p:nvPr/>
        </p:nvPicPr>
        <p:blipFill rotWithShape="1">
          <a:blip r:embed="rId3">
            <a:alphaModFix/>
          </a:blip>
          <a:srcRect/>
          <a:stretch/>
        </p:blipFill>
        <p:spPr>
          <a:xfrm>
            <a:off x="354969" y="1105856"/>
            <a:ext cx="1832653" cy="1832653"/>
          </a:xfrm>
          <a:prstGeom prst="rect">
            <a:avLst/>
          </a:prstGeom>
          <a:noFill/>
          <a:ln>
            <a:noFill/>
          </a:ln>
        </p:spPr>
      </p:pic>
      <p:pic>
        <p:nvPicPr>
          <p:cNvPr id="94" name="Google Shape;94;g1132eb304dd_0_614" descr="Marina Fernandez"/>
          <p:cNvPicPr preferRelativeResize="0"/>
          <p:nvPr/>
        </p:nvPicPr>
        <p:blipFill rotWithShape="1">
          <a:blip r:embed="rId4">
            <a:alphaModFix/>
          </a:blip>
          <a:srcRect/>
          <a:stretch/>
        </p:blipFill>
        <p:spPr>
          <a:xfrm>
            <a:off x="2584834" y="1105856"/>
            <a:ext cx="1832653" cy="1832653"/>
          </a:xfrm>
          <a:prstGeom prst="rect">
            <a:avLst/>
          </a:prstGeom>
          <a:noFill/>
          <a:ln>
            <a:noFill/>
          </a:ln>
        </p:spPr>
      </p:pic>
      <p:pic>
        <p:nvPicPr>
          <p:cNvPr id="1026" name="Picture 2" descr="Kaouter Karboub">
            <a:extLst>
              <a:ext uri="{FF2B5EF4-FFF2-40B4-BE49-F238E27FC236}">
                <a16:creationId xmlns:a16="http://schemas.microsoft.com/office/drawing/2014/main" id="{69586455-6BD5-4177-8230-24365C1E72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6515" y="1105856"/>
            <a:ext cx="1832653" cy="18326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graphicFrame>
        <p:nvGraphicFramePr>
          <p:cNvPr id="782" name="Google Shape;782;g11367521805_0_111"/>
          <p:cNvGraphicFramePr/>
          <p:nvPr/>
        </p:nvGraphicFramePr>
        <p:xfrm>
          <a:off x="408793" y="1854612"/>
          <a:ext cx="7823175" cy="4064000"/>
        </p:xfrm>
        <a:graphic>
          <a:graphicData uri="http://schemas.openxmlformats.org/drawingml/2006/table">
            <a:tbl>
              <a:tblPr>
                <a:noFill/>
                <a:tableStyleId>{1920A283-D9CA-4DC6-B0E6-1876EFD88418}</a:tableStyleId>
              </a:tblPr>
              <a:tblGrid>
                <a:gridCol w="2608250">
                  <a:extLst>
                    <a:ext uri="{9D8B030D-6E8A-4147-A177-3AD203B41FA5}">
                      <a16:colId xmlns:a16="http://schemas.microsoft.com/office/drawing/2014/main" val="20000"/>
                    </a:ext>
                  </a:extLst>
                </a:gridCol>
                <a:gridCol w="2606675">
                  <a:extLst>
                    <a:ext uri="{9D8B030D-6E8A-4147-A177-3AD203B41FA5}">
                      <a16:colId xmlns:a16="http://schemas.microsoft.com/office/drawing/2014/main" val="20001"/>
                    </a:ext>
                  </a:extLst>
                </a:gridCol>
                <a:gridCol w="2608250">
                  <a:extLst>
                    <a:ext uri="{9D8B030D-6E8A-4147-A177-3AD203B41FA5}">
                      <a16:colId xmlns:a16="http://schemas.microsoft.com/office/drawing/2014/main" val="20002"/>
                    </a:ext>
                  </a:extLst>
                </a:gridCol>
              </a:tblGrid>
              <a:tr h="4064000">
                <a:tc>
                  <a:txBody>
                    <a:bodyPr/>
                    <a:lstStyle/>
                    <a:p>
                      <a:pPr marL="342900" marR="0" lvl="0" indent="-342900" algn="l" rtl="0">
                        <a:lnSpc>
                          <a:spcPct val="115000"/>
                        </a:lnSpc>
                        <a:spcBef>
                          <a:spcPts val="0"/>
                        </a:spcBef>
                        <a:spcAft>
                          <a:spcPts val="0"/>
                        </a:spcAft>
                        <a:buClr>
                          <a:srgbClr val="0000FF"/>
                        </a:buClr>
                        <a:buSzPts val="450"/>
                        <a:buFont typeface="Noto Sans Symbols"/>
                        <a:buChar char="∙"/>
                      </a:pPr>
                      <a:r>
                        <a:rPr lang="en-US" sz="1800" b="0" i="0" u="none" strike="noStrike" cap="none">
                          <a:solidFill>
                            <a:srgbClr val="0000FF"/>
                          </a:solidFill>
                          <a:latin typeface="Verdana"/>
                          <a:ea typeface="Verdana"/>
                          <a:cs typeface="Verdana"/>
                          <a:sym typeface="Verdana"/>
                        </a:rPr>
                        <a:t>linear algebra </a:t>
                      </a:r>
                      <a:r>
                        <a:rPr lang="en-US" sz="1800" b="0" i="1" u="none" strike="noStrike" cap="none">
                          <a:solidFill>
                            <a:srgbClr val="0000FF"/>
                          </a:solidFill>
                          <a:latin typeface="Verdana"/>
                          <a:ea typeface="Verdana"/>
                          <a:cs typeface="Verdana"/>
                          <a:sym typeface="Verdana"/>
                        </a:rPr>
                        <a:t> </a:t>
                      </a:r>
                      <a:endParaRPr/>
                    </a:p>
                    <a:p>
                      <a:pPr marL="342900" marR="0" lvl="0" indent="-342900" algn="l" rtl="0">
                        <a:lnSpc>
                          <a:spcPct val="115000"/>
                        </a:lnSpc>
                        <a:spcBef>
                          <a:spcPts val="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basic statistics</a:t>
                      </a:r>
                      <a:endParaRPr/>
                    </a:p>
                    <a:p>
                      <a:pPr marL="342900" marR="0" lvl="0" indent="-342900" algn="l" rtl="0">
                        <a:lnSpc>
                          <a:spcPct val="115000"/>
                        </a:lnSpc>
                        <a:spcBef>
                          <a:spcPts val="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linear and logistic regression</a:t>
                      </a:r>
                      <a:endParaRPr/>
                    </a:p>
                    <a:p>
                      <a:pPr marL="342900" marR="0" lvl="0" indent="-342900" algn="l" rtl="0">
                        <a:lnSpc>
                          <a:spcPct val="115000"/>
                        </a:lnSpc>
                        <a:spcBef>
                          <a:spcPts val="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data mining</a:t>
                      </a:r>
                      <a:endParaRPr/>
                    </a:p>
                    <a:p>
                      <a:pPr marL="342900" marR="0" lvl="0" indent="-342900" algn="l" rtl="0">
                        <a:lnSpc>
                          <a:spcPct val="115000"/>
                        </a:lnSpc>
                        <a:spcBef>
                          <a:spcPts val="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predictive modelling</a:t>
                      </a:r>
                      <a:endParaRPr/>
                    </a:p>
                    <a:p>
                      <a:pPr marL="342900" marR="0" lvl="0" indent="-342900" algn="l" rtl="0">
                        <a:lnSpc>
                          <a:spcPct val="115000"/>
                        </a:lnSpc>
                        <a:spcBef>
                          <a:spcPts val="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cluster analysis</a:t>
                      </a:r>
                      <a:endParaRPr/>
                    </a:p>
                    <a:p>
                      <a:pPr marL="342900" marR="0" lvl="0" indent="-342900" algn="l" rtl="0">
                        <a:lnSpc>
                          <a:spcPct val="115000"/>
                        </a:lnSpc>
                        <a:spcBef>
                          <a:spcPts val="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association rules</a:t>
                      </a:r>
                      <a:endParaRPr/>
                    </a:p>
                  </a:txBody>
                  <a:tcPr marL="47625" marR="95250" marT="28575" marB="28575"/>
                </a:tc>
                <a:tc>
                  <a:txBody>
                    <a:bodyPr/>
                    <a:lstStyle/>
                    <a:p>
                      <a:pPr marL="342900" marR="0" lvl="0" indent="-342900" algn="l" rtl="0">
                        <a:lnSpc>
                          <a:spcPct val="115000"/>
                        </a:lnSpc>
                        <a:spcBef>
                          <a:spcPts val="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market basket analysis</a:t>
                      </a:r>
                      <a:endParaRPr/>
                    </a:p>
                    <a:p>
                      <a:pPr marL="342900" marR="0" lvl="0" indent="-342900" algn="l" rtl="0">
                        <a:lnSpc>
                          <a:spcPct val="115000"/>
                        </a:lnSpc>
                        <a:spcBef>
                          <a:spcPts val="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decision trees</a:t>
                      </a:r>
                      <a:endParaRPr/>
                    </a:p>
                    <a:p>
                      <a:pPr marL="342900" marR="0" lvl="0" indent="-342900" algn="l" rtl="0">
                        <a:lnSpc>
                          <a:spcPct val="115000"/>
                        </a:lnSpc>
                        <a:spcBef>
                          <a:spcPts val="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time-series analysis</a:t>
                      </a:r>
                      <a:endParaRPr/>
                    </a:p>
                    <a:p>
                      <a:pPr marL="342900" marR="0" lvl="0" indent="-342900" algn="l" rtl="0">
                        <a:lnSpc>
                          <a:spcPct val="115000"/>
                        </a:lnSpc>
                        <a:spcBef>
                          <a:spcPts val="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forecasting machine learning</a:t>
                      </a:r>
                      <a:endParaRPr/>
                    </a:p>
                    <a:p>
                      <a:pPr marL="342900" marR="0" lvl="0" indent="-342900" algn="l" rtl="0">
                        <a:lnSpc>
                          <a:spcPct val="115000"/>
                        </a:lnSpc>
                        <a:spcBef>
                          <a:spcPts val="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Bayesian and Monte Carlo Statistics</a:t>
                      </a:r>
                      <a:endParaRPr/>
                    </a:p>
                    <a:p>
                      <a:pPr marL="342900" marR="0" lvl="0" indent="-342900" algn="l" rtl="0">
                        <a:lnSpc>
                          <a:spcPct val="115000"/>
                        </a:lnSpc>
                        <a:spcBef>
                          <a:spcPts val="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matrix operations</a:t>
                      </a:r>
                      <a:endParaRPr/>
                    </a:p>
                    <a:p>
                      <a:pPr marL="342900" marR="0" lvl="0" indent="-342900" algn="l" rtl="0">
                        <a:lnSpc>
                          <a:spcPct val="115000"/>
                        </a:lnSpc>
                        <a:spcBef>
                          <a:spcPts val="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sampling</a:t>
                      </a:r>
                      <a:endParaRPr/>
                    </a:p>
                  </a:txBody>
                  <a:tcPr marL="47625" marR="95250" marT="28575" marB="28575"/>
                </a:tc>
                <a:tc>
                  <a:txBody>
                    <a:bodyPr/>
                    <a:lstStyle/>
                    <a:p>
                      <a:pPr marL="342900" marR="0" lvl="0" indent="-342900" algn="l" rtl="0">
                        <a:lnSpc>
                          <a:spcPct val="115000"/>
                        </a:lnSpc>
                        <a:spcBef>
                          <a:spcPts val="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text analytics</a:t>
                      </a:r>
                      <a:endParaRPr/>
                    </a:p>
                    <a:p>
                      <a:pPr marL="342900" marR="0" lvl="0" indent="-342900" algn="l" rtl="0">
                        <a:lnSpc>
                          <a:spcPct val="115000"/>
                        </a:lnSpc>
                        <a:spcBef>
                          <a:spcPts val="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summarization</a:t>
                      </a:r>
                      <a:endParaRPr/>
                    </a:p>
                    <a:p>
                      <a:pPr marL="342900" marR="0" lvl="0" indent="-342900" algn="l" rtl="0">
                        <a:lnSpc>
                          <a:spcPct val="115000"/>
                        </a:lnSpc>
                        <a:spcBef>
                          <a:spcPts val="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classification</a:t>
                      </a:r>
                      <a:endParaRPr/>
                    </a:p>
                    <a:p>
                      <a:pPr marL="342900" marR="0" lvl="0" indent="-342900" algn="l" rtl="0">
                        <a:lnSpc>
                          <a:spcPct val="115000"/>
                        </a:lnSpc>
                        <a:spcBef>
                          <a:spcPts val="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primary components analysis</a:t>
                      </a:r>
                      <a:endParaRPr/>
                    </a:p>
                    <a:p>
                      <a:pPr marL="342900" marR="0" lvl="0" indent="-342900" algn="l" rtl="0">
                        <a:lnSpc>
                          <a:spcPct val="115000"/>
                        </a:lnSpc>
                        <a:spcBef>
                          <a:spcPts val="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experimental design</a:t>
                      </a:r>
                      <a:endParaRPr/>
                    </a:p>
                    <a:p>
                      <a:pPr marL="342900" marR="0" lvl="0" indent="-342900" algn="l" rtl="0">
                        <a:lnSpc>
                          <a:spcPct val="115000"/>
                        </a:lnSpc>
                        <a:spcBef>
                          <a:spcPts val="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unsupervised learning</a:t>
                      </a:r>
                      <a:endParaRPr/>
                    </a:p>
                    <a:p>
                      <a:pPr marL="342900" marR="0" lvl="0" indent="-342900" algn="l" rtl="0">
                        <a:lnSpc>
                          <a:spcPct val="115000"/>
                        </a:lnSpc>
                        <a:spcBef>
                          <a:spcPts val="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constrained optimization</a:t>
                      </a:r>
                      <a:endParaRPr/>
                    </a:p>
                  </a:txBody>
                  <a:tcPr marL="47625" marR="95250" marT="28575" marB="28575"/>
                </a:tc>
                <a:extLst>
                  <a:ext uri="{0D108BD9-81ED-4DB2-BD59-A6C34878D82A}">
                    <a16:rowId xmlns:a16="http://schemas.microsoft.com/office/drawing/2014/main" val="10000"/>
                  </a:ext>
                </a:extLst>
              </a:tr>
            </a:tbl>
          </a:graphicData>
        </a:graphic>
      </p:graphicFrame>
      <p:sp>
        <p:nvSpPr>
          <p:cNvPr id="783" name="Google Shape;783;g11367521805_0_111"/>
          <p:cNvSpPr/>
          <p:nvPr/>
        </p:nvSpPr>
        <p:spPr>
          <a:xfrm>
            <a:off x="340563" y="1216965"/>
            <a:ext cx="26694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rgbClr val="FF0000"/>
                </a:solidFill>
                <a:latin typeface="Verdana"/>
                <a:ea typeface="Verdana"/>
                <a:cs typeface="Verdana"/>
                <a:sym typeface="Verdana"/>
              </a:rPr>
              <a:t>Statistical techniques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graphicFrame>
        <p:nvGraphicFramePr>
          <p:cNvPr id="788" name="Google Shape;788;g11367521805_0_114"/>
          <p:cNvGraphicFramePr/>
          <p:nvPr/>
        </p:nvGraphicFramePr>
        <p:xfrm>
          <a:off x="263077" y="1947764"/>
          <a:ext cx="8114625" cy="4196080"/>
        </p:xfrm>
        <a:graphic>
          <a:graphicData uri="http://schemas.openxmlformats.org/drawingml/2006/table">
            <a:tbl>
              <a:tblPr>
                <a:noFill/>
                <a:tableStyleId>{1920A283-D9CA-4DC6-B0E6-1876EFD88418}</a:tableStyleId>
              </a:tblPr>
              <a:tblGrid>
                <a:gridCol w="2705400">
                  <a:extLst>
                    <a:ext uri="{9D8B030D-6E8A-4147-A177-3AD203B41FA5}">
                      <a16:colId xmlns:a16="http://schemas.microsoft.com/office/drawing/2014/main" val="20000"/>
                    </a:ext>
                  </a:extLst>
                </a:gridCol>
                <a:gridCol w="2703825">
                  <a:extLst>
                    <a:ext uri="{9D8B030D-6E8A-4147-A177-3AD203B41FA5}">
                      <a16:colId xmlns:a16="http://schemas.microsoft.com/office/drawing/2014/main" val="20001"/>
                    </a:ext>
                  </a:extLst>
                </a:gridCol>
                <a:gridCol w="2705400">
                  <a:extLst>
                    <a:ext uri="{9D8B030D-6E8A-4147-A177-3AD203B41FA5}">
                      <a16:colId xmlns:a16="http://schemas.microsoft.com/office/drawing/2014/main" val="20002"/>
                    </a:ext>
                  </a:extLst>
                </a:gridCol>
              </a:tblGrid>
              <a:tr h="4195700">
                <a:tc>
                  <a:txBody>
                    <a:bodyPr/>
                    <a:lstStyle/>
                    <a:p>
                      <a:pPr marL="342900" marR="0" lvl="0" indent="-342900" algn="l" rtl="0">
                        <a:lnSpc>
                          <a:spcPct val="115000"/>
                        </a:lnSpc>
                        <a:spcBef>
                          <a:spcPts val="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Columnar databases</a:t>
                      </a:r>
                      <a:endParaRPr/>
                    </a:p>
                    <a:p>
                      <a:pPr marL="342900" marR="0" lvl="0" indent="-342900" algn="l" rtl="0">
                        <a:lnSpc>
                          <a:spcPct val="115000"/>
                        </a:lnSpc>
                        <a:spcBef>
                          <a:spcPts val="60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Analytic accelerators</a:t>
                      </a:r>
                      <a:endParaRPr/>
                    </a:p>
                    <a:p>
                      <a:pPr marL="342900" marR="0" lvl="0" indent="-342900" algn="l" rtl="0">
                        <a:lnSpc>
                          <a:spcPct val="115000"/>
                        </a:lnSpc>
                        <a:spcBef>
                          <a:spcPts val="60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Hadoop/</a:t>
                      </a:r>
                      <a:endParaRPr/>
                    </a:p>
                    <a:p>
                      <a:pPr marL="342900" marR="0" lvl="0" indent="-342900" algn="l" rtl="0">
                        <a:lnSpc>
                          <a:spcPct val="115000"/>
                        </a:lnSpc>
                        <a:spcBef>
                          <a:spcPts val="60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MapReduce</a:t>
                      </a:r>
                      <a:endParaRPr/>
                    </a:p>
                    <a:p>
                      <a:pPr marL="342900" marR="0" lvl="0" indent="-342900" algn="l" rtl="0">
                        <a:lnSpc>
                          <a:spcPct val="115000"/>
                        </a:lnSpc>
                        <a:spcBef>
                          <a:spcPts val="60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NoSQL engines</a:t>
                      </a:r>
                      <a:endParaRPr/>
                    </a:p>
                    <a:p>
                      <a:pPr marL="342900" marR="0" lvl="0" indent="-342900" algn="l" rtl="0">
                        <a:lnSpc>
                          <a:spcPct val="115000"/>
                        </a:lnSpc>
                        <a:spcBef>
                          <a:spcPts val="60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Stream computing</a:t>
                      </a:r>
                      <a:endParaRPr/>
                    </a:p>
                    <a:p>
                      <a:pPr marL="342900" marR="0" lvl="0" indent="-342900" algn="l" rtl="0">
                        <a:lnSpc>
                          <a:spcPct val="115000"/>
                        </a:lnSpc>
                        <a:spcBef>
                          <a:spcPts val="60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In-memory analysis</a:t>
                      </a:r>
                      <a:endParaRPr/>
                    </a:p>
                  </a:txBody>
                  <a:tcPr marL="47625" marR="95250" marT="28575" marB="28575"/>
                </a:tc>
                <a:tc>
                  <a:txBody>
                    <a:bodyPr/>
                    <a:lstStyle/>
                    <a:p>
                      <a:pPr marL="342900" marR="0" lvl="0" indent="-342900" algn="l" rtl="0">
                        <a:lnSpc>
                          <a:spcPct val="115000"/>
                        </a:lnSpc>
                        <a:spcBef>
                          <a:spcPts val="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Workload optimization</a:t>
                      </a:r>
                      <a:endParaRPr/>
                    </a:p>
                    <a:p>
                      <a:pPr marL="342900" marR="0" lvl="0" indent="-342900" algn="l" rtl="0">
                        <a:lnSpc>
                          <a:spcPct val="115000"/>
                        </a:lnSpc>
                        <a:spcBef>
                          <a:spcPts val="60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Scripting and development tools</a:t>
                      </a:r>
                      <a:endParaRPr/>
                    </a:p>
                    <a:p>
                      <a:pPr marL="342900" marR="0" lvl="0" indent="-342900" algn="l" rtl="0">
                        <a:lnSpc>
                          <a:spcPct val="115000"/>
                        </a:lnSpc>
                        <a:spcBef>
                          <a:spcPts val="60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Complex event processing</a:t>
                      </a:r>
                      <a:endParaRPr/>
                    </a:p>
                    <a:p>
                      <a:pPr marL="342900" marR="0" lvl="0" indent="-342900" algn="l" rtl="0">
                        <a:lnSpc>
                          <a:spcPct val="115000"/>
                        </a:lnSpc>
                        <a:spcBef>
                          <a:spcPts val="60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Information integration</a:t>
                      </a:r>
                      <a:endParaRPr/>
                    </a:p>
                    <a:p>
                      <a:pPr marL="342900" marR="0" lvl="0" indent="-342900" algn="l" rtl="0">
                        <a:lnSpc>
                          <a:spcPct val="115000"/>
                        </a:lnSpc>
                        <a:spcBef>
                          <a:spcPts val="60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Scalable storage infrastructure</a:t>
                      </a:r>
                      <a:endParaRPr/>
                    </a:p>
                    <a:p>
                      <a:pPr marL="342900" marR="0" lvl="0" indent="-342900" algn="l" rtl="0">
                        <a:lnSpc>
                          <a:spcPct val="115000"/>
                        </a:lnSpc>
                        <a:spcBef>
                          <a:spcPts val="600"/>
                        </a:spcBef>
                        <a:spcAft>
                          <a:spcPts val="0"/>
                        </a:spcAft>
                        <a:buClr>
                          <a:srgbClr val="0000FF"/>
                        </a:buClr>
                        <a:buSzPts val="450"/>
                        <a:buFont typeface="Noto Sans Symbols"/>
                        <a:buChar char="∙"/>
                      </a:pPr>
                      <a:r>
                        <a:rPr lang="en-US" sz="1800" b="0" i="1" u="none" strike="noStrike" cap="none">
                          <a:solidFill>
                            <a:srgbClr val="0000FF"/>
                          </a:solidFill>
                          <a:latin typeface="Verdana"/>
                          <a:ea typeface="Verdana"/>
                          <a:cs typeface="Verdana"/>
                          <a:sym typeface="Verdana"/>
                        </a:rPr>
                        <a:t>High-capacity warehouse</a:t>
                      </a:r>
                      <a:endParaRPr/>
                    </a:p>
                  </a:txBody>
                  <a:tcPr marL="47625" marR="95250" marT="28575" marB="28575"/>
                </a:tc>
                <a:tc>
                  <a:txBody>
                    <a:bodyPr/>
                    <a:lstStyle/>
                    <a:p>
                      <a:pPr marL="342900" marR="0" lvl="0" indent="-342900" algn="l" rtl="0">
                        <a:lnSpc>
                          <a:spcPct val="115000"/>
                        </a:lnSpc>
                        <a:spcBef>
                          <a:spcPts val="0"/>
                        </a:spcBef>
                        <a:spcAft>
                          <a:spcPts val="0"/>
                        </a:spcAft>
                        <a:buClr>
                          <a:srgbClr val="0000FF"/>
                        </a:buClr>
                        <a:buSzPts val="450"/>
                        <a:buFont typeface="Noto Sans Symbols"/>
                        <a:buChar char="∙"/>
                      </a:pPr>
                      <a:r>
                        <a:rPr lang="en-US" sz="1800" b="0" i="0" u="none" strike="noStrike" cap="none">
                          <a:solidFill>
                            <a:srgbClr val="0000FF"/>
                          </a:solidFill>
                          <a:latin typeface="Verdana"/>
                          <a:ea typeface="Verdana"/>
                          <a:cs typeface="Verdana"/>
                          <a:sym typeface="Verdana"/>
                        </a:rPr>
                        <a:t>Visualization – Data Discovery</a:t>
                      </a:r>
                      <a:endParaRPr/>
                    </a:p>
                    <a:p>
                      <a:pPr marL="342900" marR="0" lvl="0" indent="-342900" algn="l" rtl="0">
                        <a:lnSpc>
                          <a:spcPct val="115000"/>
                        </a:lnSpc>
                        <a:spcBef>
                          <a:spcPts val="0"/>
                        </a:spcBef>
                        <a:spcAft>
                          <a:spcPts val="0"/>
                        </a:spcAft>
                        <a:buClr>
                          <a:srgbClr val="0000FF"/>
                        </a:buClr>
                        <a:buSzPts val="450"/>
                        <a:buFont typeface="Noto Sans Symbols"/>
                        <a:buChar char="∙"/>
                      </a:pPr>
                      <a:r>
                        <a:rPr lang="en-US" sz="1800" b="0" i="0" u="none" strike="noStrike" cap="none">
                          <a:solidFill>
                            <a:srgbClr val="0000FF"/>
                          </a:solidFill>
                          <a:latin typeface="Verdana"/>
                          <a:ea typeface="Verdana"/>
                          <a:cs typeface="Verdana"/>
                          <a:sym typeface="Verdana"/>
                        </a:rPr>
                        <a:t>Cloud infrastructure for Analytics</a:t>
                      </a:r>
                      <a:endParaRPr/>
                    </a:p>
                    <a:p>
                      <a:pPr marL="342900" marR="0" lvl="0" indent="-342900" algn="l" rtl="0">
                        <a:lnSpc>
                          <a:spcPct val="115000"/>
                        </a:lnSpc>
                        <a:spcBef>
                          <a:spcPts val="0"/>
                        </a:spcBef>
                        <a:spcAft>
                          <a:spcPts val="0"/>
                        </a:spcAft>
                        <a:buClr>
                          <a:srgbClr val="0000FF"/>
                        </a:buClr>
                        <a:buSzPts val="450"/>
                        <a:buFont typeface="Noto Sans Symbols"/>
                        <a:buChar char="∙"/>
                      </a:pPr>
                      <a:r>
                        <a:rPr lang="en-US" sz="1800" b="0" i="0" u="none" strike="noStrike" cap="none">
                          <a:solidFill>
                            <a:srgbClr val="0000FF"/>
                          </a:solidFill>
                          <a:latin typeface="Verdana"/>
                          <a:ea typeface="Verdana"/>
                          <a:cs typeface="Verdana"/>
                          <a:sym typeface="Verdana"/>
                        </a:rPr>
                        <a:t>Amazon Elastic Map Reduce</a:t>
                      </a:r>
                      <a:endParaRPr/>
                    </a:p>
                    <a:p>
                      <a:pPr marL="342900" marR="0" lvl="0" indent="-342900" algn="l" rtl="0">
                        <a:lnSpc>
                          <a:spcPct val="115000"/>
                        </a:lnSpc>
                        <a:spcBef>
                          <a:spcPts val="0"/>
                        </a:spcBef>
                        <a:spcAft>
                          <a:spcPts val="0"/>
                        </a:spcAft>
                        <a:buClr>
                          <a:srgbClr val="0000FF"/>
                        </a:buClr>
                        <a:buSzPts val="450"/>
                        <a:buFont typeface="Noto Sans Symbols"/>
                        <a:buChar char="∙"/>
                      </a:pPr>
                      <a:r>
                        <a:rPr lang="en-US" sz="1800" b="0" i="0" u="none" strike="noStrike" cap="none">
                          <a:solidFill>
                            <a:srgbClr val="0000FF"/>
                          </a:solidFill>
                          <a:latin typeface="Verdana"/>
                          <a:ea typeface="Verdana"/>
                          <a:cs typeface="Verdana"/>
                          <a:sym typeface="Verdana"/>
                        </a:rPr>
                        <a:t>Google BigTable</a:t>
                      </a:r>
                      <a:endParaRPr/>
                    </a:p>
                  </a:txBody>
                  <a:tcPr marL="47625" marR="95250" marT="28575" marB="28575"/>
                </a:tc>
                <a:extLst>
                  <a:ext uri="{0D108BD9-81ED-4DB2-BD59-A6C34878D82A}">
                    <a16:rowId xmlns:a16="http://schemas.microsoft.com/office/drawing/2014/main" val="10000"/>
                  </a:ext>
                </a:extLst>
              </a:tr>
            </a:tbl>
          </a:graphicData>
        </a:graphic>
      </p:graphicFrame>
      <p:sp>
        <p:nvSpPr>
          <p:cNvPr id="789" name="Google Shape;789;g11367521805_0_114"/>
          <p:cNvSpPr/>
          <p:nvPr/>
        </p:nvSpPr>
        <p:spPr>
          <a:xfrm>
            <a:off x="263077" y="1403396"/>
            <a:ext cx="23055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rgbClr val="FF0000"/>
                </a:solidFill>
                <a:latin typeface="Verdana"/>
                <a:ea typeface="Verdana"/>
                <a:cs typeface="Verdana"/>
                <a:sym typeface="Verdana"/>
              </a:rPr>
              <a:t>Computer science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g11367521805_0_117"/>
          <p:cNvSpPr/>
          <p:nvPr/>
        </p:nvSpPr>
        <p:spPr>
          <a:xfrm>
            <a:off x="935831" y="1244007"/>
            <a:ext cx="16932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rgbClr val="FF0000"/>
                </a:solidFill>
                <a:latin typeface="Verdana"/>
                <a:ea typeface="Verdana"/>
                <a:cs typeface="Verdana"/>
                <a:sym typeface="Verdana"/>
              </a:rPr>
              <a:t>Data formats</a:t>
            </a:r>
            <a:endParaRPr/>
          </a:p>
        </p:txBody>
      </p:sp>
      <p:sp>
        <p:nvSpPr>
          <p:cNvPr id="795" name="Google Shape;795;g11367521805_0_117"/>
          <p:cNvSpPr/>
          <p:nvPr/>
        </p:nvSpPr>
        <p:spPr>
          <a:xfrm>
            <a:off x="611981" y="1938814"/>
            <a:ext cx="4317900" cy="17913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15000"/>
              </a:lnSpc>
              <a:spcBef>
                <a:spcPts val="0"/>
              </a:spcBef>
              <a:spcAft>
                <a:spcPts val="0"/>
              </a:spcAft>
              <a:buClr>
                <a:srgbClr val="0000FF"/>
              </a:buClr>
              <a:buSzPts val="400"/>
              <a:buFont typeface="Noto Sans Symbols"/>
              <a:buChar char="∙"/>
            </a:pPr>
            <a:r>
              <a:rPr lang="en-US" sz="1600">
                <a:solidFill>
                  <a:srgbClr val="0000FF"/>
                </a:solidFill>
                <a:latin typeface="Verdana"/>
                <a:ea typeface="Verdana"/>
                <a:cs typeface="Verdana"/>
                <a:sym typeface="Verdana"/>
              </a:rPr>
              <a:t>Image</a:t>
            </a:r>
            <a:endParaRPr/>
          </a:p>
          <a:p>
            <a:pPr marL="342900" marR="0" lvl="0" indent="-342900" algn="l" rtl="0">
              <a:lnSpc>
                <a:spcPct val="115000"/>
              </a:lnSpc>
              <a:spcBef>
                <a:spcPts val="0"/>
              </a:spcBef>
              <a:spcAft>
                <a:spcPts val="0"/>
              </a:spcAft>
              <a:buClr>
                <a:srgbClr val="0000FF"/>
              </a:buClr>
              <a:buSzPts val="400"/>
              <a:buFont typeface="Noto Sans Symbols"/>
              <a:buChar char="∙"/>
            </a:pPr>
            <a:r>
              <a:rPr lang="en-US" sz="1600">
                <a:solidFill>
                  <a:srgbClr val="0000FF"/>
                </a:solidFill>
                <a:latin typeface="Verdana"/>
                <a:ea typeface="Verdana"/>
                <a:cs typeface="Verdana"/>
                <a:sym typeface="Verdana"/>
              </a:rPr>
              <a:t>Video</a:t>
            </a:r>
            <a:endParaRPr/>
          </a:p>
          <a:p>
            <a:pPr marL="342900" marR="0" lvl="0" indent="-342900" algn="l" rtl="0">
              <a:lnSpc>
                <a:spcPct val="115000"/>
              </a:lnSpc>
              <a:spcBef>
                <a:spcPts val="0"/>
              </a:spcBef>
              <a:spcAft>
                <a:spcPts val="0"/>
              </a:spcAft>
              <a:buClr>
                <a:srgbClr val="0000FF"/>
              </a:buClr>
              <a:buSzPts val="400"/>
              <a:buFont typeface="Noto Sans Symbols"/>
              <a:buChar char="∙"/>
            </a:pPr>
            <a:r>
              <a:rPr lang="en-US" sz="1600">
                <a:solidFill>
                  <a:srgbClr val="0000FF"/>
                </a:solidFill>
                <a:latin typeface="Verdana"/>
                <a:ea typeface="Verdana"/>
                <a:cs typeface="Verdana"/>
                <a:sym typeface="Verdana"/>
              </a:rPr>
              <a:t>Text </a:t>
            </a:r>
            <a:endParaRPr/>
          </a:p>
          <a:p>
            <a:pPr marL="342900" marR="0" lvl="0" indent="-342900" algn="l" rtl="0">
              <a:lnSpc>
                <a:spcPct val="115000"/>
              </a:lnSpc>
              <a:spcBef>
                <a:spcPts val="0"/>
              </a:spcBef>
              <a:spcAft>
                <a:spcPts val="0"/>
              </a:spcAft>
              <a:buClr>
                <a:srgbClr val="0000FF"/>
              </a:buClr>
              <a:buSzPts val="400"/>
              <a:buFont typeface="Noto Sans Symbols"/>
              <a:buChar char="∙"/>
            </a:pPr>
            <a:r>
              <a:rPr lang="en-US" sz="1600">
                <a:solidFill>
                  <a:srgbClr val="0000FF"/>
                </a:solidFill>
                <a:latin typeface="Verdana"/>
                <a:ea typeface="Verdana"/>
                <a:cs typeface="Verdana"/>
                <a:sym typeface="Verdana"/>
              </a:rPr>
              <a:t>Time series </a:t>
            </a:r>
            <a:endParaRPr/>
          </a:p>
          <a:p>
            <a:pPr marL="342900" marR="0" lvl="0" indent="-342900" algn="l" rtl="0">
              <a:lnSpc>
                <a:spcPct val="115000"/>
              </a:lnSpc>
              <a:spcBef>
                <a:spcPts val="0"/>
              </a:spcBef>
              <a:spcAft>
                <a:spcPts val="0"/>
              </a:spcAft>
              <a:buClr>
                <a:srgbClr val="0000FF"/>
              </a:buClr>
              <a:buSzPts val="400"/>
              <a:buFont typeface="Noto Sans Symbols"/>
              <a:buChar char="∙"/>
            </a:pPr>
            <a:r>
              <a:rPr lang="en-US" sz="1600">
                <a:solidFill>
                  <a:srgbClr val="0000FF"/>
                </a:solidFill>
                <a:latin typeface="Verdana"/>
                <a:ea typeface="Verdana"/>
                <a:cs typeface="Verdana"/>
                <a:sym typeface="Verdana"/>
              </a:rPr>
              <a:t>Audio</a:t>
            </a:r>
            <a:endParaRPr/>
          </a:p>
          <a:p>
            <a:pPr marL="342900" marR="0" lvl="0" indent="-315912" algn="l" rtl="0">
              <a:lnSpc>
                <a:spcPct val="115000"/>
              </a:lnSpc>
              <a:spcBef>
                <a:spcPts val="0"/>
              </a:spcBef>
              <a:spcAft>
                <a:spcPts val="0"/>
              </a:spcAft>
              <a:buClr>
                <a:srgbClr val="0000FF"/>
              </a:buClr>
              <a:buSzPts val="425"/>
              <a:buFont typeface="Noto Sans Symbols"/>
              <a:buNone/>
            </a:pPr>
            <a:endParaRPr sz="1700">
              <a:solidFill>
                <a:srgbClr val="000000"/>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g11367521805_0_120"/>
          <p:cNvSpPr/>
          <p:nvPr/>
        </p:nvSpPr>
        <p:spPr>
          <a:xfrm>
            <a:off x="326231" y="1244007"/>
            <a:ext cx="13644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rgbClr val="FF0000"/>
                </a:solidFill>
                <a:latin typeface="Verdana"/>
                <a:ea typeface="Verdana"/>
                <a:cs typeface="Verdana"/>
                <a:sym typeface="Verdana"/>
              </a:rPr>
              <a:t>Modalities</a:t>
            </a:r>
            <a:endParaRPr/>
          </a:p>
        </p:txBody>
      </p:sp>
      <p:sp>
        <p:nvSpPr>
          <p:cNvPr id="801" name="Google Shape;801;g11367521805_0_120"/>
          <p:cNvSpPr/>
          <p:nvPr/>
        </p:nvSpPr>
        <p:spPr>
          <a:xfrm>
            <a:off x="2381" y="1938814"/>
            <a:ext cx="4317900" cy="12249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15000"/>
              </a:lnSpc>
              <a:spcBef>
                <a:spcPts val="0"/>
              </a:spcBef>
              <a:spcAft>
                <a:spcPts val="0"/>
              </a:spcAft>
              <a:buClr>
                <a:srgbClr val="0000FF"/>
              </a:buClr>
              <a:buSzPts val="400"/>
              <a:buFont typeface="Noto Sans Symbols"/>
              <a:buChar char="∙"/>
            </a:pPr>
            <a:r>
              <a:rPr lang="en-US" sz="1600">
                <a:solidFill>
                  <a:srgbClr val="0000FF"/>
                </a:solidFill>
                <a:latin typeface="Verdana"/>
                <a:ea typeface="Verdana"/>
                <a:cs typeface="Verdana"/>
                <a:sym typeface="Verdana"/>
              </a:rPr>
              <a:t>Cloud</a:t>
            </a:r>
            <a:endParaRPr/>
          </a:p>
          <a:p>
            <a:pPr marL="342900" marR="0" lvl="0" indent="-342900" algn="l" rtl="0">
              <a:lnSpc>
                <a:spcPct val="115000"/>
              </a:lnSpc>
              <a:spcBef>
                <a:spcPts val="0"/>
              </a:spcBef>
              <a:spcAft>
                <a:spcPts val="0"/>
              </a:spcAft>
              <a:buClr>
                <a:srgbClr val="0000FF"/>
              </a:buClr>
              <a:buSzPts val="400"/>
              <a:buFont typeface="Noto Sans Symbols"/>
              <a:buChar char="∙"/>
            </a:pPr>
            <a:r>
              <a:rPr lang="en-US" sz="1600">
                <a:solidFill>
                  <a:srgbClr val="0000FF"/>
                </a:solidFill>
                <a:latin typeface="Verdana"/>
                <a:ea typeface="Verdana"/>
                <a:cs typeface="Verdana"/>
                <a:sym typeface="Verdana"/>
              </a:rPr>
              <a:t>Edge</a:t>
            </a:r>
            <a:endParaRPr/>
          </a:p>
          <a:p>
            <a:pPr marL="342900" marR="0" lvl="0" indent="-342900" algn="l" rtl="0">
              <a:lnSpc>
                <a:spcPct val="115000"/>
              </a:lnSpc>
              <a:spcBef>
                <a:spcPts val="0"/>
              </a:spcBef>
              <a:spcAft>
                <a:spcPts val="0"/>
              </a:spcAft>
              <a:buClr>
                <a:srgbClr val="0000FF"/>
              </a:buClr>
              <a:buSzPts val="400"/>
              <a:buFont typeface="Noto Sans Symbols"/>
              <a:buChar char="∙"/>
            </a:pPr>
            <a:r>
              <a:rPr lang="en-US" sz="1600">
                <a:solidFill>
                  <a:srgbClr val="0000FF"/>
                </a:solidFill>
                <a:latin typeface="Verdana"/>
                <a:ea typeface="Verdana"/>
                <a:cs typeface="Verdana"/>
                <a:sym typeface="Verdana"/>
              </a:rPr>
              <a:t>DevOps / MLOps/ CI-CD</a:t>
            </a:r>
            <a:endParaRPr/>
          </a:p>
          <a:p>
            <a:pPr marL="342900" marR="0" lvl="0" indent="-315912" algn="l" rtl="0">
              <a:lnSpc>
                <a:spcPct val="115000"/>
              </a:lnSpc>
              <a:spcBef>
                <a:spcPts val="0"/>
              </a:spcBef>
              <a:spcAft>
                <a:spcPts val="0"/>
              </a:spcAft>
              <a:buClr>
                <a:srgbClr val="0000FF"/>
              </a:buClr>
              <a:buSzPts val="425"/>
              <a:buFont typeface="Noto Sans Symbols"/>
              <a:buNone/>
            </a:pPr>
            <a:endParaRPr sz="1700">
              <a:solidFill>
                <a:srgbClr val="000000"/>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g11367521805_0_123"/>
          <p:cNvSpPr/>
          <p:nvPr/>
        </p:nvSpPr>
        <p:spPr>
          <a:xfrm>
            <a:off x="896337" y="2699392"/>
            <a:ext cx="7387800" cy="400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rgbClr val="FF0000"/>
                </a:solidFill>
                <a:latin typeface="Verdana"/>
                <a:ea typeface="Verdana"/>
                <a:cs typeface="Verdana"/>
                <a:sym typeface="Verdana"/>
              </a:rPr>
              <a:t>Machine learning  </a:t>
            </a:r>
            <a:endParaRPr sz="1600">
              <a:solidFill>
                <a:srgbClr val="0000FF"/>
              </a:solidFill>
              <a:latin typeface="Verdana"/>
              <a:ea typeface="Verdana"/>
              <a:cs typeface="Verdana"/>
              <a:sym typeface="Verdan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g11367521805_0_126"/>
          <p:cNvSpPr txBox="1"/>
          <p:nvPr/>
        </p:nvSpPr>
        <p:spPr>
          <a:xfrm>
            <a:off x="496527" y="1097338"/>
            <a:ext cx="7447500" cy="37353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FF0000"/>
              </a:buClr>
              <a:buSzPts val="500"/>
              <a:buFont typeface="Verdana"/>
              <a:buNone/>
            </a:pPr>
            <a:r>
              <a:rPr lang="en-US" sz="2000" b="0" i="1" u="none">
                <a:solidFill>
                  <a:srgbClr val="FF0000"/>
                </a:solidFill>
                <a:latin typeface="Verdana"/>
                <a:ea typeface="Verdana"/>
                <a:cs typeface="Verdana"/>
                <a:sym typeface="Verdana"/>
              </a:rPr>
              <a:t>Machine learning vs Deep Learning vs AI</a:t>
            </a:r>
            <a:endParaRPr/>
          </a:p>
          <a:p>
            <a:pPr marL="0" marR="0" lvl="0" indent="0" algn="l" rtl="0">
              <a:lnSpc>
                <a:spcPct val="150000"/>
              </a:lnSpc>
              <a:spcBef>
                <a:spcPts val="400"/>
              </a:spcBef>
              <a:spcAft>
                <a:spcPts val="0"/>
              </a:spcAft>
              <a:buClr>
                <a:srgbClr val="FF0000"/>
              </a:buClr>
              <a:buSzPts val="500"/>
              <a:buFont typeface="Verdana"/>
              <a:buNone/>
            </a:pPr>
            <a:r>
              <a:rPr lang="en-US" sz="2000" i="1">
                <a:solidFill>
                  <a:srgbClr val="FF0000"/>
                </a:solidFill>
                <a:latin typeface="Verdana"/>
                <a:ea typeface="Verdana"/>
                <a:cs typeface="Verdana"/>
                <a:sym typeface="Verdana"/>
              </a:rPr>
              <a:t>Broadly … </a:t>
            </a:r>
            <a:endParaRPr sz="2000" b="0" i="1" u="none">
              <a:solidFill>
                <a:srgbClr val="FF0000"/>
              </a:solidFill>
              <a:latin typeface="Verdana"/>
              <a:ea typeface="Verdana"/>
              <a:cs typeface="Verdana"/>
              <a:sym typeface="Verdana"/>
            </a:endParaRPr>
          </a:p>
          <a:p>
            <a:pPr marL="0" marR="0" lvl="0" indent="0" algn="l" rtl="0">
              <a:lnSpc>
                <a:spcPct val="150000"/>
              </a:lnSpc>
              <a:spcBef>
                <a:spcPts val="400"/>
              </a:spcBef>
              <a:spcAft>
                <a:spcPts val="0"/>
              </a:spcAft>
              <a:buClr>
                <a:srgbClr val="FF0000"/>
              </a:buClr>
              <a:buSzPts val="500"/>
              <a:buFont typeface="Verdana"/>
              <a:buNone/>
            </a:pPr>
            <a:r>
              <a:rPr lang="en-US" sz="2000" b="0" u="none">
                <a:solidFill>
                  <a:srgbClr val="FF0000"/>
                </a:solidFill>
                <a:latin typeface="Verdana"/>
                <a:ea typeface="Verdana"/>
                <a:cs typeface="Verdana"/>
                <a:sym typeface="Verdana"/>
              </a:rPr>
              <a:t>Machine Learning = </a:t>
            </a:r>
            <a:r>
              <a:rPr lang="en-US" sz="2000" b="0" u="none">
                <a:solidFill>
                  <a:srgbClr val="0000FF"/>
                </a:solidFill>
                <a:latin typeface="Verdana"/>
                <a:ea typeface="Verdana"/>
                <a:cs typeface="Verdana"/>
                <a:sym typeface="Verdana"/>
              </a:rPr>
              <a:t>Explicitly training an algorithm </a:t>
            </a:r>
            <a:endParaRPr/>
          </a:p>
          <a:p>
            <a:pPr marL="0" marR="0" lvl="0" indent="0" algn="l" rtl="0">
              <a:lnSpc>
                <a:spcPct val="150000"/>
              </a:lnSpc>
              <a:spcBef>
                <a:spcPts val="400"/>
              </a:spcBef>
              <a:spcAft>
                <a:spcPts val="0"/>
              </a:spcAft>
              <a:buClr>
                <a:srgbClr val="FF0000"/>
              </a:buClr>
              <a:buSzPts val="500"/>
              <a:buFont typeface="Verdana"/>
              <a:buNone/>
            </a:pPr>
            <a:r>
              <a:rPr lang="en-US" sz="2000">
                <a:solidFill>
                  <a:srgbClr val="FF0000"/>
                </a:solidFill>
                <a:latin typeface="Verdana"/>
                <a:ea typeface="Verdana"/>
                <a:cs typeface="Verdana"/>
                <a:sym typeface="Verdana"/>
              </a:rPr>
              <a:t>Deep Learning = </a:t>
            </a:r>
            <a:r>
              <a:rPr lang="en-US" sz="2000">
                <a:solidFill>
                  <a:srgbClr val="0000FF"/>
                </a:solidFill>
                <a:latin typeface="Verdana"/>
                <a:ea typeface="Verdana"/>
                <a:cs typeface="Verdana"/>
                <a:sym typeface="Verdana"/>
              </a:rPr>
              <a:t>Automatic feature detection (representation learning)</a:t>
            </a:r>
            <a:endParaRPr/>
          </a:p>
          <a:p>
            <a:pPr marL="0" marR="0" lvl="0" indent="0" algn="l" rtl="0">
              <a:lnSpc>
                <a:spcPct val="150000"/>
              </a:lnSpc>
              <a:spcBef>
                <a:spcPts val="400"/>
              </a:spcBef>
              <a:spcAft>
                <a:spcPts val="0"/>
              </a:spcAft>
              <a:buClr>
                <a:srgbClr val="FF0000"/>
              </a:buClr>
              <a:buSzPts val="500"/>
              <a:buFont typeface="Verdana"/>
              <a:buNone/>
            </a:pPr>
            <a:r>
              <a:rPr lang="en-US" sz="2000" b="0" u="none">
                <a:solidFill>
                  <a:srgbClr val="FF0000"/>
                </a:solidFill>
                <a:latin typeface="Verdana"/>
                <a:ea typeface="Verdana"/>
                <a:cs typeface="Verdana"/>
                <a:sym typeface="Verdana"/>
              </a:rPr>
              <a:t>AI = </a:t>
            </a:r>
            <a:r>
              <a:rPr lang="en-US" sz="2000" b="0" u="none">
                <a:solidFill>
                  <a:srgbClr val="0000FF"/>
                </a:solidFill>
                <a:latin typeface="Verdana"/>
                <a:ea typeface="Verdana"/>
                <a:cs typeface="Verdana"/>
                <a:sym typeface="Verdana"/>
              </a:rPr>
              <a:t>Mac</a:t>
            </a:r>
            <a:r>
              <a:rPr lang="en-US" sz="2000">
                <a:solidFill>
                  <a:srgbClr val="0000FF"/>
                </a:solidFill>
                <a:latin typeface="Verdana"/>
                <a:ea typeface="Verdana"/>
                <a:cs typeface="Verdana"/>
                <a:sym typeface="Verdana"/>
              </a:rPr>
              <a:t>hines that can think and Reason (based on mainly Deep Learning algorithms)</a:t>
            </a:r>
            <a:endParaRPr sz="2000" b="0" u="none">
              <a:solidFill>
                <a:srgbClr val="0000FF"/>
              </a:solidFill>
              <a:latin typeface="Verdana"/>
              <a:ea typeface="Verdana"/>
              <a:cs typeface="Verdana"/>
              <a:sym typeface="Verdan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g11367521805_0_129"/>
          <p:cNvSpPr txBox="1"/>
          <p:nvPr/>
        </p:nvSpPr>
        <p:spPr>
          <a:xfrm>
            <a:off x="205581" y="886600"/>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2D050"/>
              </a:buClr>
              <a:buSzPts val="1000"/>
              <a:buFont typeface="Calibri"/>
              <a:buNone/>
            </a:pPr>
            <a:r>
              <a:rPr lang="en-US" sz="4000" b="1" i="0" cap="none">
                <a:solidFill>
                  <a:srgbClr val="92D050"/>
                </a:solidFill>
                <a:latin typeface="Calibri"/>
                <a:ea typeface="Calibri"/>
                <a:cs typeface="Calibri"/>
                <a:sym typeface="Calibri"/>
              </a:rPr>
              <a:t>WHAT IS MACHINE LEARNING?</a:t>
            </a:r>
            <a:endParaRPr/>
          </a:p>
        </p:txBody>
      </p:sp>
      <p:sp>
        <p:nvSpPr>
          <p:cNvPr id="817" name="Google Shape;817;g11367521805_0_129"/>
          <p:cNvSpPr txBox="1"/>
          <p:nvPr/>
        </p:nvSpPr>
        <p:spPr>
          <a:xfrm>
            <a:off x="424884" y="2065338"/>
            <a:ext cx="4000500" cy="37353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366FF"/>
              </a:buClr>
              <a:buSzPts val="500"/>
              <a:buFont typeface="Verdana"/>
              <a:buNone/>
            </a:pPr>
            <a:r>
              <a:rPr lang="en-US" sz="2000" b="0" i="0" u="sng">
                <a:solidFill>
                  <a:srgbClr val="3366FF"/>
                </a:solidFill>
                <a:latin typeface="Verdana"/>
                <a:ea typeface="Verdana"/>
                <a:cs typeface="Verdana"/>
                <a:sym typeface="Verdana"/>
              </a:rPr>
              <a:t>Mitchell’s Machine Learning</a:t>
            </a:r>
            <a:endParaRPr/>
          </a:p>
          <a:p>
            <a:pPr marL="0" marR="0" lvl="0" indent="0" algn="l" rtl="0">
              <a:lnSpc>
                <a:spcPct val="150000"/>
              </a:lnSpc>
              <a:spcBef>
                <a:spcPts val="400"/>
              </a:spcBef>
              <a:spcAft>
                <a:spcPts val="0"/>
              </a:spcAft>
              <a:buClr>
                <a:srgbClr val="FF0000"/>
              </a:buClr>
              <a:buSzPts val="500"/>
              <a:buFont typeface="Verdana"/>
              <a:buNone/>
            </a:pPr>
            <a:r>
              <a:rPr lang="en-US" sz="2000" b="0" i="1" u="none">
                <a:solidFill>
                  <a:srgbClr val="FF0000"/>
                </a:solidFill>
                <a:latin typeface="Verdana"/>
                <a:ea typeface="Verdana"/>
                <a:cs typeface="Verdana"/>
                <a:sym typeface="Verdana"/>
              </a:rPr>
              <a:t>“The field of machine learning is concerned with the question of how to construct computer programs that automatically improve with experience.” </a:t>
            </a:r>
            <a:endParaRPr/>
          </a:p>
          <a:p>
            <a:pPr marL="0" marR="0" lvl="0" indent="0" algn="l" rtl="0">
              <a:lnSpc>
                <a:spcPct val="100000"/>
              </a:lnSpc>
              <a:spcBef>
                <a:spcPts val="0"/>
              </a:spcBef>
              <a:spcAft>
                <a:spcPts val="0"/>
              </a:spcAft>
              <a:buClr>
                <a:srgbClr val="FF0000"/>
              </a:buClr>
              <a:buSzPts val="2000"/>
              <a:buFont typeface="Verdana"/>
              <a:buNone/>
            </a:pPr>
            <a:r>
              <a:rPr lang="en-US" sz="2000" b="0" i="1" u="none">
                <a:solidFill>
                  <a:srgbClr val="FF0000"/>
                </a:solidFill>
                <a:latin typeface="Verdana"/>
                <a:ea typeface="Verdana"/>
                <a:cs typeface="Verdana"/>
                <a:sym typeface="Verdana"/>
              </a:rPr>
              <a:t>v</a:t>
            </a:r>
            <a:endParaRPr sz="2000" b="0" i="1" u="none">
              <a:solidFill>
                <a:srgbClr val="FF0000"/>
              </a:solidFill>
              <a:latin typeface="Verdana"/>
              <a:ea typeface="Verdana"/>
              <a:cs typeface="Verdana"/>
              <a:sym typeface="Verdana"/>
            </a:endParaRPr>
          </a:p>
        </p:txBody>
      </p:sp>
      <p:sp>
        <p:nvSpPr>
          <p:cNvPr id="818" name="Google Shape;818;g11367521805_0_129"/>
          <p:cNvSpPr txBox="1"/>
          <p:nvPr/>
        </p:nvSpPr>
        <p:spPr>
          <a:xfrm>
            <a:off x="4748761" y="2101838"/>
            <a:ext cx="3686100" cy="3913200"/>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rgbClr val="3366FF"/>
              </a:buClr>
              <a:buSzPts val="450"/>
              <a:buFont typeface="Verdana"/>
              <a:buNone/>
            </a:pPr>
            <a:r>
              <a:rPr lang="en-US" sz="1800" b="0" i="0" u="sng">
                <a:solidFill>
                  <a:srgbClr val="3366FF"/>
                </a:solidFill>
                <a:latin typeface="Verdana"/>
                <a:ea typeface="Verdana"/>
                <a:cs typeface="Verdana"/>
                <a:sym typeface="Verdana"/>
              </a:rPr>
              <a:t>Formally</a:t>
            </a:r>
            <a:endParaRPr/>
          </a:p>
          <a:p>
            <a:pPr marL="0" marR="0" lvl="0" indent="0" algn="l" rtl="0">
              <a:lnSpc>
                <a:spcPct val="150000"/>
              </a:lnSpc>
              <a:spcBef>
                <a:spcPts val="360"/>
              </a:spcBef>
              <a:spcAft>
                <a:spcPts val="0"/>
              </a:spcAft>
              <a:buClr>
                <a:srgbClr val="FF0000"/>
              </a:buClr>
              <a:buSzPts val="450"/>
              <a:buFont typeface="Verdana"/>
              <a:buNone/>
            </a:pPr>
            <a:r>
              <a:rPr lang="en-US" sz="1800" b="0" i="0" u="none">
                <a:solidFill>
                  <a:srgbClr val="FF0000"/>
                </a:solidFill>
                <a:latin typeface="Verdana"/>
                <a:ea typeface="Verdana"/>
                <a:cs typeface="Verdana"/>
                <a:sym typeface="Verdana"/>
              </a:rPr>
              <a:t>“</a:t>
            </a:r>
            <a:r>
              <a:rPr lang="en-US" sz="1800" b="0" i="1" u="none">
                <a:solidFill>
                  <a:srgbClr val="FF0000"/>
                </a:solidFill>
                <a:latin typeface="Verdana"/>
                <a:ea typeface="Verdana"/>
                <a:cs typeface="Verdana"/>
                <a:sym typeface="Verdana"/>
              </a:rPr>
              <a:t>A computer program is said to learn from experience (E) with respect to some class of tasks (T), and performance measure (P), if its performance at tasks in T, as measured by P, improves with experience (E).”</a:t>
            </a:r>
            <a:r>
              <a:rPr lang="en-US" sz="1800" b="0" i="0" u="none">
                <a:solidFill>
                  <a:srgbClr val="0000FF"/>
                </a:solidFill>
                <a:latin typeface="Verdana"/>
                <a:ea typeface="Verdana"/>
                <a:cs typeface="Verdana"/>
                <a:sym typeface="Verdana"/>
              </a:rPr>
              <a:t> </a:t>
            </a:r>
            <a:endParaRPr/>
          </a:p>
          <a:p>
            <a:pPr marL="0" marR="0" lvl="0" indent="0" algn="l" rtl="0">
              <a:lnSpc>
                <a:spcPct val="100000"/>
              </a:lnSpc>
              <a:spcBef>
                <a:spcPts val="0"/>
              </a:spcBef>
              <a:spcAft>
                <a:spcPts val="0"/>
              </a:spcAft>
              <a:buClr>
                <a:srgbClr val="000000"/>
              </a:buClr>
              <a:buSzPts val="1800"/>
              <a:buFont typeface="Calibri"/>
              <a:buNone/>
            </a:pPr>
            <a:endParaRPr sz="1800" b="0" i="0" u="none">
              <a:solidFill>
                <a:srgbClr val="0000FF"/>
              </a:solidFill>
              <a:latin typeface="Verdana"/>
              <a:ea typeface="Verdana"/>
              <a:cs typeface="Verdana"/>
              <a:sym typeface="Verdan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g11367521805_0_132"/>
          <p:cNvSpPr txBox="1"/>
          <p:nvPr/>
        </p:nvSpPr>
        <p:spPr>
          <a:xfrm>
            <a:off x="205581" y="831963"/>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92D050"/>
              </a:buClr>
              <a:buSzPts val="900"/>
              <a:buFont typeface="Calibri"/>
              <a:buNone/>
            </a:pPr>
            <a:r>
              <a:rPr lang="en-US" sz="3600" b="1" i="0" cap="none">
                <a:solidFill>
                  <a:srgbClr val="92D050"/>
                </a:solidFill>
                <a:latin typeface="Calibri"/>
                <a:ea typeface="Calibri"/>
                <a:cs typeface="Calibri"/>
                <a:sym typeface="Calibri"/>
              </a:rPr>
              <a:t>FROM A PROGRAMMERS PERSPECTIVE </a:t>
            </a:r>
            <a:endParaRPr/>
          </a:p>
        </p:txBody>
      </p:sp>
      <p:sp>
        <p:nvSpPr>
          <p:cNvPr id="824" name="Google Shape;824;g11367521805_0_132"/>
          <p:cNvSpPr txBox="1"/>
          <p:nvPr/>
        </p:nvSpPr>
        <p:spPr>
          <a:xfrm>
            <a:off x="264381" y="1888434"/>
            <a:ext cx="8112000" cy="38973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FF0000"/>
              </a:buClr>
              <a:buSzPts val="500"/>
              <a:buFont typeface="Verdana"/>
              <a:buNone/>
            </a:pPr>
            <a:r>
              <a:rPr lang="en-US" sz="2000" b="0" i="0" u="none">
                <a:solidFill>
                  <a:srgbClr val="FF0000"/>
                </a:solidFill>
                <a:latin typeface="Verdana"/>
                <a:ea typeface="Verdana"/>
                <a:cs typeface="Verdana"/>
                <a:sym typeface="Verdana"/>
              </a:rPr>
              <a:t>Think of it as a design tool used to understand:</a:t>
            </a:r>
            <a:endParaRPr/>
          </a:p>
          <a:p>
            <a:pPr marL="0" marR="0" lvl="0" indent="0" algn="just" rtl="0">
              <a:lnSpc>
                <a:spcPct val="150000"/>
              </a:lnSpc>
              <a:spcBef>
                <a:spcPts val="400"/>
              </a:spcBef>
              <a:spcAft>
                <a:spcPts val="0"/>
              </a:spcAft>
              <a:buClr>
                <a:srgbClr val="0000FF"/>
              </a:buClr>
              <a:buSzPts val="500"/>
              <a:buFont typeface="Verdana"/>
              <a:buNone/>
            </a:pPr>
            <a:r>
              <a:rPr lang="en-US" sz="2000" b="0" i="1" u="none">
                <a:solidFill>
                  <a:srgbClr val="0000FF"/>
                </a:solidFill>
                <a:latin typeface="Verdana"/>
                <a:ea typeface="Verdana"/>
                <a:cs typeface="Verdana"/>
                <a:sym typeface="Verdana"/>
              </a:rPr>
              <a:t>What data we collect for the experience (E), what decisions the software needs to make (T), and how we evaluate the results (P).</a:t>
            </a:r>
            <a:r>
              <a:rPr lang="en-US" sz="2000" b="0" i="0" u="none">
                <a:solidFill>
                  <a:srgbClr val="0000FF"/>
                </a:solidFill>
                <a:latin typeface="Verdana"/>
                <a:ea typeface="Verdana"/>
                <a:cs typeface="Verdana"/>
                <a:sym typeface="Verdana"/>
              </a:rPr>
              <a:t> </a:t>
            </a:r>
            <a:endParaRPr/>
          </a:p>
          <a:p>
            <a:pPr marL="0" marR="0" lvl="0" indent="0" algn="just" rtl="0">
              <a:lnSpc>
                <a:spcPct val="150000"/>
              </a:lnSpc>
              <a:spcBef>
                <a:spcPts val="400"/>
              </a:spcBef>
              <a:spcAft>
                <a:spcPts val="0"/>
              </a:spcAft>
              <a:buClr>
                <a:srgbClr val="FF0000"/>
              </a:buClr>
              <a:buSzPts val="500"/>
              <a:buFont typeface="Verdana"/>
              <a:buNone/>
            </a:pPr>
            <a:r>
              <a:rPr lang="en-US" sz="2000" b="0" i="0" u="none">
                <a:solidFill>
                  <a:srgbClr val="FF0000"/>
                </a:solidFill>
                <a:latin typeface="Verdana"/>
                <a:ea typeface="Verdana"/>
                <a:cs typeface="Verdana"/>
                <a:sym typeface="Verdana"/>
              </a:rPr>
              <a:t>Machine Learning involves:</a:t>
            </a:r>
            <a:endParaRPr/>
          </a:p>
          <a:p>
            <a:pPr marL="0" marR="0" lvl="0" indent="-127000" algn="just" rtl="0">
              <a:lnSpc>
                <a:spcPct val="150000"/>
              </a:lnSpc>
              <a:spcBef>
                <a:spcPts val="400"/>
              </a:spcBef>
              <a:spcAft>
                <a:spcPts val="0"/>
              </a:spcAft>
              <a:buClr>
                <a:srgbClr val="FF0000"/>
              </a:buClr>
              <a:buSzPts val="2000"/>
              <a:buFont typeface="Arial"/>
              <a:buAutoNum type="alphaLcParenR"/>
            </a:pPr>
            <a:r>
              <a:rPr lang="en-US" sz="2000" b="0" i="0" u="none">
                <a:solidFill>
                  <a:srgbClr val="0000FF"/>
                </a:solidFill>
                <a:latin typeface="Verdana"/>
                <a:ea typeface="Verdana"/>
                <a:cs typeface="Verdana"/>
                <a:sym typeface="Verdana"/>
              </a:rPr>
              <a:t>Training of a model from data </a:t>
            </a:r>
            <a:endParaRPr/>
          </a:p>
          <a:p>
            <a:pPr marL="0" marR="0" lvl="0" indent="-127000" algn="just" rtl="0">
              <a:lnSpc>
                <a:spcPct val="150000"/>
              </a:lnSpc>
              <a:spcBef>
                <a:spcPts val="400"/>
              </a:spcBef>
              <a:spcAft>
                <a:spcPts val="0"/>
              </a:spcAft>
              <a:buClr>
                <a:srgbClr val="FF0000"/>
              </a:buClr>
              <a:buSzPts val="2000"/>
              <a:buFont typeface="Arial"/>
              <a:buAutoNum type="alphaLcParenR"/>
            </a:pPr>
            <a:r>
              <a:rPr lang="en-US" sz="2000" b="0" i="0" u="none">
                <a:solidFill>
                  <a:srgbClr val="0000FF"/>
                </a:solidFill>
                <a:latin typeface="Verdana"/>
                <a:ea typeface="Verdana"/>
                <a:cs typeface="Verdana"/>
                <a:sym typeface="Verdana"/>
              </a:rPr>
              <a:t>Predicts/Extrapolate a decision </a:t>
            </a:r>
            <a:endParaRPr/>
          </a:p>
          <a:p>
            <a:pPr marL="0" marR="0" lvl="0" indent="-127000" algn="just" rtl="0">
              <a:lnSpc>
                <a:spcPct val="150000"/>
              </a:lnSpc>
              <a:spcBef>
                <a:spcPts val="400"/>
              </a:spcBef>
              <a:spcAft>
                <a:spcPts val="0"/>
              </a:spcAft>
              <a:buClr>
                <a:srgbClr val="FF0000"/>
              </a:buClr>
              <a:buSzPts val="2000"/>
              <a:buFont typeface="Arial"/>
              <a:buAutoNum type="alphaLcParenR"/>
            </a:pPr>
            <a:r>
              <a:rPr lang="en-US" sz="2000" b="0" i="0" u="none">
                <a:solidFill>
                  <a:srgbClr val="0000FF"/>
                </a:solidFill>
                <a:latin typeface="Verdana"/>
                <a:ea typeface="Verdana"/>
                <a:cs typeface="Verdana"/>
                <a:sym typeface="Verdana"/>
              </a:rPr>
              <a:t>Against a  performance measure.</a:t>
            </a:r>
            <a:endParaRPr/>
          </a:p>
          <a:p>
            <a:pPr marL="0" marR="0" lvl="0" indent="0" algn="l" rtl="0">
              <a:lnSpc>
                <a:spcPct val="100000"/>
              </a:lnSpc>
              <a:spcBef>
                <a:spcPts val="480"/>
              </a:spcBef>
              <a:spcAft>
                <a:spcPts val="0"/>
              </a:spcAft>
              <a:buClr>
                <a:srgbClr val="000000"/>
              </a:buClr>
              <a:buSzPts val="2400"/>
              <a:buFont typeface="Arial"/>
              <a:buNone/>
            </a:pPr>
            <a:endParaRPr sz="2400" b="0" i="0" u="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Calibri"/>
              <a:buNone/>
            </a:pPr>
            <a:endParaRPr sz="2400" b="0" i="0" u="none">
              <a:solidFill>
                <a:srgbClr val="000000"/>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g11367521805_0_135"/>
          <p:cNvSpPr txBox="1"/>
          <p:nvPr/>
        </p:nvSpPr>
        <p:spPr>
          <a:xfrm>
            <a:off x="154228" y="1023060"/>
            <a:ext cx="8332200" cy="3570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450"/>
              <a:buFont typeface="Verdana"/>
              <a:buNone/>
            </a:pPr>
            <a:r>
              <a:rPr lang="en-US" sz="1800" b="1" i="0" u="none">
                <a:solidFill>
                  <a:srgbClr val="FF0000"/>
                </a:solidFill>
                <a:latin typeface="Verdana"/>
                <a:ea typeface="Verdana"/>
                <a:cs typeface="Verdana"/>
                <a:sym typeface="Verdana"/>
              </a:rPr>
              <a:t>Types of Problems</a:t>
            </a:r>
            <a:endParaRPr/>
          </a:p>
          <a:p>
            <a:pPr marL="0" marR="0" lvl="0" indent="0" algn="l" rtl="0">
              <a:lnSpc>
                <a:spcPct val="100000"/>
              </a:lnSpc>
              <a:spcBef>
                <a:spcPts val="0"/>
              </a:spcBef>
              <a:spcAft>
                <a:spcPts val="0"/>
              </a:spcAft>
              <a:buClr>
                <a:srgbClr val="000000"/>
              </a:buClr>
              <a:buSzPts val="1600"/>
              <a:buFont typeface="Arial"/>
              <a:buNone/>
            </a:pPr>
            <a:endParaRPr sz="1600" b="1" i="0" u="none">
              <a:solidFill>
                <a:srgbClr val="FF0000"/>
              </a:solidFill>
              <a:latin typeface="Verdana"/>
              <a:ea typeface="Verdana"/>
              <a:cs typeface="Verdana"/>
              <a:sym typeface="Verdana"/>
            </a:endParaRPr>
          </a:p>
          <a:p>
            <a:pPr marL="0" marR="0" lvl="0" indent="-101600" algn="l" rtl="0">
              <a:lnSpc>
                <a:spcPct val="100000"/>
              </a:lnSpc>
              <a:spcBef>
                <a:spcPts val="0"/>
              </a:spcBef>
              <a:spcAft>
                <a:spcPts val="0"/>
              </a:spcAft>
              <a:buClr>
                <a:srgbClr val="FF0000"/>
              </a:buClr>
              <a:buSzPts val="1600"/>
              <a:buFont typeface="Arial"/>
              <a:buChar char="•"/>
            </a:pPr>
            <a:r>
              <a:rPr lang="en-US" sz="1600" b="1" i="0" u="none">
                <a:solidFill>
                  <a:srgbClr val="FF0000"/>
                </a:solidFill>
                <a:latin typeface="Verdana"/>
                <a:ea typeface="Verdana"/>
                <a:cs typeface="Verdana"/>
                <a:sym typeface="Verdana"/>
              </a:rPr>
              <a:t>Classification:</a:t>
            </a:r>
            <a:r>
              <a:rPr lang="en-US" sz="1600" b="1" i="0" u="none">
                <a:solidFill>
                  <a:srgbClr val="0000FF"/>
                </a:solidFill>
                <a:latin typeface="Verdana"/>
                <a:ea typeface="Verdana"/>
                <a:cs typeface="Verdana"/>
                <a:sym typeface="Verdana"/>
              </a:rPr>
              <a:t> </a:t>
            </a:r>
            <a:r>
              <a:rPr lang="en-US" sz="1600" b="0" i="0" u="none">
                <a:solidFill>
                  <a:srgbClr val="0000FF"/>
                </a:solidFill>
                <a:latin typeface="Verdana"/>
                <a:ea typeface="Verdana"/>
                <a:cs typeface="Verdana"/>
                <a:sym typeface="Verdana"/>
              </a:rPr>
              <a:t>Data is labelled, (assigned a class); for example spam/non­spam or fraud/non­fraud. </a:t>
            </a:r>
            <a:r>
              <a:rPr lang="en-US" sz="1600" b="0" i="0" u="sng">
                <a:solidFill>
                  <a:srgbClr val="0000FF"/>
                </a:solidFill>
                <a:latin typeface="Verdana"/>
                <a:ea typeface="Verdana"/>
                <a:cs typeface="Verdana"/>
                <a:sym typeface="Verdana"/>
              </a:rPr>
              <a:t>Decision</a:t>
            </a:r>
            <a:r>
              <a:rPr lang="en-US" sz="1600" b="0" i="0" u="none">
                <a:solidFill>
                  <a:srgbClr val="0000FF"/>
                </a:solidFill>
                <a:latin typeface="Verdana"/>
                <a:ea typeface="Verdana"/>
                <a:cs typeface="Verdana"/>
                <a:sym typeface="Verdana"/>
              </a:rPr>
              <a:t> – assign labels to a new type of data</a:t>
            </a:r>
            <a:endParaRPr/>
          </a:p>
          <a:p>
            <a:pPr marL="0" marR="0" lvl="0" indent="0" algn="l" rtl="0">
              <a:lnSpc>
                <a:spcPct val="100000"/>
              </a:lnSpc>
              <a:spcBef>
                <a:spcPts val="0"/>
              </a:spcBef>
              <a:spcAft>
                <a:spcPts val="0"/>
              </a:spcAft>
              <a:buClr>
                <a:srgbClr val="FF0000"/>
              </a:buClr>
              <a:buSzPts val="1600"/>
              <a:buFont typeface="Arial"/>
              <a:buNone/>
            </a:pPr>
            <a:endParaRPr sz="1600" b="0" i="0" u="none">
              <a:solidFill>
                <a:srgbClr val="0000FF"/>
              </a:solidFill>
              <a:latin typeface="Verdana"/>
              <a:ea typeface="Verdana"/>
              <a:cs typeface="Verdana"/>
              <a:sym typeface="Verdana"/>
            </a:endParaRPr>
          </a:p>
          <a:p>
            <a:pPr marL="0" marR="0" lvl="0" indent="-101600" algn="l" rtl="0">
              <a:lnSpc>
                <a:spcPct val="100000"/>
              </a:lnSpc>
              <a:spcBef>
                <a:spcPts val="0"/>
              </a:spcBef>
              <a:spcAft>
                <a:spcPts val="0"/>
              </a:spcAft>
              <a:buClr>
                <a:srgbClr val="FF0000"/>
              </a:buClr>
              <a:buSzPts val="1600"/>
              <a:buFont typeface="Arial"/>
              <a:buChar char="•"/>
            </a:pPr>
            <a:r>
              <a:rPr lang="en-US" sz="1600" b="1" i="0" u="none">
                <a:solidFill>
                  <a:srgbClr val="FF0000"/>
                </a:solidFill>
                <a:latin typeface="Verdana"/>
                <a:ea typeface="Verdana"/>
                <a:cs typeface="Verdana"/>
                <a:sym typeface="Verdana"/>
              </a:rPr>
              <a:t>Regression:</a:t>
            </a:r>
            <a:r>
              <a:rPr lang="en-US" sz="1600" b="0" i="0" u="none">
                <a:solidFill>
                  <a:srgbClr val="0000FF"/>
                </a:solidFill>
                <a:latin typeface="Verdana"/>
                <a:ea typeface="Verdana"/>
                <a:cs typeface="Verdana"/>
                <a:sym typeface="Verdana"/>
              </a:rPr>
              <a:t> Data is labelled with a real value rather than a label.  </a:t>
            </a:r>
            <a:r>
              <a:rPr lang="en-US" sz="1600" b="0" i="0" u="sng">
                <a:solidFill>
                  <a:srgbClr val="0000FF"/>
                </a:solidFill>
                <a:latin typeface="Verdana"/>
                <a:ea typeface="Verdana"/>
                <a:cs typeface="Verdana"/>
                <a:sym typeface="Verdana"/>
              </a:rPr>
              <a:t>Decision</a:t>
            </a:r>
            <a:r>
              <a:rPr lang="en-US" sz="1600" b="0" i="0" u="none">
                <a:solidFill>
                  <a:srgbClr val="0000FF"/>
                </a:solidFill>
                <a:latin typeface="Verdana"/>
                <a:ea typeface="Verdana"/>
                <a:cs typeface="Verdana"/>
                <a:sym typeface="Verdana"/>
              </a:rPr>
              <a:t> -relationship between inputs and outputs. </a:t>
            </a:r>
            <a:endParaRPr/>
          </a:p>
          <a:p>
            <a:pPr marL="0" marR="0" lvl="0" indent="0" algn="l" rtl="0">
              <a:lnSpc>
                <a:spcPct val="100000"/>
              </a:lnSpc>
              <a:spcBef>
                <a:spcPts val="0"/>
              </a:spcBef>
              <a:spcAft>
                <a:spcPts val="0"/>
              </a:spcAft>
              <a:buClr>
                <a:srgbClr val="000000"/>
              </a:buClr>
              <a:buSzPts val="1600"/>
              <a:buFont typeface="Arial"/>
              <a:buNone/>
            </a:pPr>
            <a:endParaRPr sz="1600" b="0" i="0" u="none">
              <a:solidFill>
                <a:srgbClr val="0000FF"/>
              </a:solidFill>
              <a:latin typeface="Verdana"/>
              <a:ea typeface="Verdana"/>
              <a:cs typeface="Verdana"/>
              <a:sym typeface="Verdana"/>
            </a:endParaRPr>
          </a:p>
          <a:p>
            <a:pPr marL="0" marR="0" lvl="0" indent="-101600" algn="l" rtl="0">
              <a:lnSpc>
                <a:spcPct val="100000"/>
              </a:lnSpc>
              <a:spcBef>
                <a:spcPts val="0"/>
              </a:spcBef>
              <a:spcAft>
                <a:spcPts val="0"/>
              </a:spcAft>
              <a:buClr>
                <a:srgbClr val="FF0000"/>
              </a:buClr>
              <a:buSzPts val="1600"/>
              <a:buFont typeface="Arial"/>
              <a:buChar char="•"/>
            </a:pPr>
            <a:r>
              <a:rPr lang="en-US" sz="1600" b="1" i="0" u="none">
                <a:solidFill>
                  <a:srgbClr val="FF0000"/>
                </a:solidFill>
                <a:latin typeface="Verdana"/>
                <a:ea typeface="Verdana"/>
                <a:cs typeface="Verdana"/>
                <a:sym typeface="Verdana"/>
              </a:rPr>
              <a:t>Clustering: </a:t>
            </a:r>
            <a:r>
              <a:rPr lang="en-US" sz="1600" b="0" i="0" u="none">
                <a:solidFill>
                  <a:srgbClr val="0000FF"/>
                </a:solidFill>
                <a:latin typeface="Verdana"/>
                <a:ea typeface="Verdana"/>
                <a:cs typeface="Verdana"/>
                <a:sym typeface="Verdana"/>
              </a:rPr>
              <a:t>Data is not labelled, but can be divided into groups based on similarity and other measures of natural structure in the data. </a:t>
            </a:r>
            <a:r>
              <a:rPr lang="en-US" sz="1600" b="0" i="0" u="sng">
                <a:solidFill>
                  <a:srgbClr val="0000FF"/>
                </a:solidFill>
                <a:latin typeface="Verdana"/>
                <a:ea typeface="Verdana"/>
                <a:cs typeface="Verdana"/>
                <a:sym typeface="Verdana"/>
              </a:rPr>
              <a:t>Decision</a:t>
            </a:r>
            <a:r>
              <a:rPr lang="en-US" sz="1600" b="0" i="0" u="none">
                <a:solidFill>
                  <a:srgbClr val="0000FF"/>
                </a:solidFill>
                <a:latin typeface="Verdana"/>
                <a:ea typeface="Verdana"/>
                <a:cs typeface="Verdana"/>
                <a:sym typeface="Verdana"/>
              </a:rPr>
              <a:t> – organizing into groups</a:t>
            </a:r>
            <a:endParaRPr/>
          </a:p>
          <a:p>
            <a:pPr marL="0" marR="0" lvl="0" indent="0" algn="l" rtl="0">
              <a:lnSpc>
                <a:spcPct val="100000"/>
              </a:lnSpc>
              <a:spcBef>
                <a:spcPts val="0"/>
              </a:spcBef>
              <a:spcAft>
                <a:spcPts val="0"/>
              </a:spcAft>
              <a:buClr>
                <a:srgbClr val="000000"/>
              </a:buClr>
              <a:buSzPts val="1600"/>
              <a:buFont typeface="Arial"/>
              <a:buNone/>
            </a:pPr>
            <a:endParaRPr sz="1600" b="0" i="0" u="none">
              <a:solidFill>
                <a:srgbClr val="0000FF"/>
              </a:solidFill>
              <a:latin typeface="Verdana"/>
              <a:ea typeface="Verdana"/>
              <a:cs typeface="Verdana"/>
              <a:sym typeface="Verdana"/>
            </a:endParaRPr>
          </a:p>
          <a:p>
            <a:pPr marL="0" marR="0" lvl="0" indent="-101600" algn="l" rtl="0">
              <a:lnSpc>
                <a:spcPct val="100000"/>
              </a:lnSpc>
              <a:spcBef>
                <a:spcPts val="0"/>
              </a:spcBef>
              <a:spcAft>
                <a:spcPts val="0"/>
              </a:spcAft>
              <a:buClr>
                <a:srgbClr val="FF0000"/>
              </a:buClr>
              <a:buSzPts val="1600"/>
              <a:buFont typeface="Arial"/>
              <a:buChar char="•"/>
            </a:pPr>
            <a:r>
              <a:rPr lang="en-US" sz="1600" b="1" i="0" u="none">
                <a:solidFill>
                  <a:srgbClr val="FF0000"/>
                </a:solidFill>
                <a:latin typeface="Verdana"/>
                <a:ea typeface="Verdana"/>
                <a:cs typeface="Verdana"/>
                <a:sym typeface="Verdana"/>
              </a:rPr>
              <a:t>Rule Extraction:</a:t>
            </a:r>
            <a:r>
              <a:rPr lang="en-US" sz="1600" b="0" i="0" u="none">
                <a:solidFill>
                  <a:srgbClr val="0000FF"/>
                </a:solidFill>
                <a:latin typeface="Verdana"/>
                <a:ea typeface="Verdana"/>
                <a:cs typeface="Verdana"/>
                <a:sym typeface="Verdana"/>
              </a:rPr>
              <a:t> Decision - extraction of propositional rules (antecedent/consequent or if then).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pic>
        <p:nvPicPr>
          <p:cNvPr id="834" name="Google Shape;834;g11367521805_0_138"/>
          <p:cNvPicPr preferRelativeResize="0"/>
          <p:nvPr/>
        </p:nvPicPr>
        <p:blipFill rotWithShape="1">
          <a:blip r:embed="rId3">
            <a:alphaModFix/>
          </a:blip>
          <a:srcRect/>
          <a:stretch/>
        </p:blipFill>
        <p:spPr>
          <a:xfrm>
            <a:off x="519906" y="1171652"/>
            <a:ext cx="2686050" cy="1743075"/>
          </a:xfrm>
          <a:prstGeom prst="rect">
            <a:avLst/>
          </a:prstGeom>
          <a:noFill/>
          <a:ln>
            <a:noFill/>
          </a:ln>
        </p:spPr>
      </p:pic>
      <p:pic>
        <p:nvPicPr>
          <p:cNvPr id="835" name="Google Shape;835;g11367521805_0_138"/>
          <p:cNvPicPr preferRelativeResize="0"/>
          <p:nvPr/>
        </p:nvPicPr>
        <p:blipFill rotWithShape="1">
          <a:blip r:embed="rId4">
            <a:alphaModFix/>
          </a:blip>
          <a:srcRect/>
          <a:stretch/>
        </p:blipFill>
        <p:spPr>
          <a:xfrm>
            <a:off x="3467893" y="1171652"/>
            <a:ext cx="2313907" cy="1743075"/>
          </a:xfrm>
          <a:prstGeom prst="rect">
            <a:avLst/>
          </a:prstGeom>
          <a:noFill/>
          <a:ln>
            <a:noFill/>
          </a:ln>
        </p:spPr>
      </p:pic>
      <p:pic>
        <p:nvPicPr>
          <p:cNvPr id="836" name="Google Shape;836;g11367521805_0_138"/>
          <p:cNvPicPr preferRelativeResize="0"/>
          <p:nvPr/>
        </p:nvPicPr>
        <p:blipFill rotWithShape="1">
          <a:blip r:embed="rId5">
            <a:alphaModFix/>
          </a:blip>
          <a:srcRect/>
          <a:stretch/>
        </p:blipFill>
        <p:spPr>
          <a:xfrm>
            <a:off x="616126" y="3463848"/>
            <a:ext cx="2649885" cy="1498769"/>
          </a:xfrm>
          <a:prstGeom prst="rect">
            <a:avLst/>
          </a:prstGeom>
          <a:noFill/>
          <a:ln>
            <a:noFill/>
          </a:ln>
        </p:spPr>
      </p:pic>
      <p:pic>
        <p:nvPicPr>
          <p:cNvPr id="837" name="Google Shape;837;g11367521805_0_138"/>
          <p:cNvPicPr preferRelativeResize="0"/>
          <p:nvPr/>
        </p:nvPicPr>
        <p:blipFill rotWithShape="1">
          <a:blip r:embed="rId6">
            <a:alphaModFix/>
          </a:blip>
          <a:srcRect/>
          <a:stretch/>
        </p:blipFill>
        <p:spPr>
          <a:xfrm>
            <a:off x="3517378" y="3463848"/>
            <a:ext cx="2314575" cy="1543050"/>
          </a:xfrm>
          <a:prstGeom prst="rect">
            <a:avLst/>
          </a:prstGeom>
          <a:noFill/>
          <a:ln>
            <a:noFill/>
          </a:ln>
        </p:spPr>
      </p:pic>
      <p:pic>
        <p:nvPicPr>
          <p:cNvPr id="838" name="Google Shape;838;g11367521805_0_138"/>
          <p:cNvPicPr preferRelativeResize="0"/>
          <p:nvPr/>
        </p:nvPicPr>
        <p:blipFill rotWithShape="1">
          <a:blip r:embed="rId7">
            <a:alphaModFix/>
          </a:blip>
          <a:srcRect/>
          <a:stretch/>
        </p:blipFill>
        <p:spPr>
          <a:xfrm>
            <a:off x="5967335" y="3463848"/>
            <a:ext cx="2314576" cy="1574866"/>
          </a:xfrm>
          <a:prstGeom prst="rect">
            <a:avLst/>
          </a:prstGeom>
          <a:noFill/>
          <a:ln>
            <a:noFill/>
          </a:ln>
        </p:spPr>
      </p:pic>
      <p:sp>
        <p:nvSpPr>
          <p:cNvPr id="839" name="Google Shape;839;g11367521805_0_138"/>
          <p:cNvSpPr txBox="1"/>
          <p:nvPr/>
        </p:nvSpPr>
        <p:spPr>
          <a:xfrm>
            <a:off x="616126" y="5663326"/>
            <a:ext cx="43191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000000"/>
                </a:solidFill>
                <a:latin typeface="Calibri"/>
                <a:ea typeface="Calibri"/>
                <a:cs typeface="Calibri"/>
                <a:sym typeface="Calibri"/>
              </a:rPr>
              <a:t>Image source: adapted from Oracle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2"/>
          <p:cNvSpPr txBox="1"/>
          <p:nvPr/>
        </p:nvSpPr>
        <p:spPr>
          <a:xfrm>
            <a:off x="595200" y="1723798"/>
            <a:ext cx="7953600" cy="26776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FF0000"/>
                </a:solidFill>
                <a:latin typeface="Arial"/>
                <a:ea typeface="Arial"/>
                <a:cs typeface="Arial"/>
                <a:sym typeface="Arial"/>
              </a:rPr>
              <a:t>join slack group (link below)</a:t>
            </a:r>
            <a:endParaRPr sz="2400" b="0" i="0" u="none" strike="noStrike" cap="none" dirty="0">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FF"/>
                </a:solidFill>
                <a:latin typeface="Arial"/>
                <a:ea typeface="Arial"/>
                <a:cs typeface="Arial"/>
                <a:sym typeface="Arial"/>
              </a:rPr>
              <a:t>https://join.slack.com/t/aimentoringworkshop/shared_invite/zt-121p9hntz-2zbfKpoyoxpuGWnv0jFpQA</a:t>
            </a:r>
            <a:endParaRPr sz="2400" b="0" i="0" u="none" strike="noStrike" cap="none" dirty="0">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FF"/>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g11367521805_0_141"/>
          <p:cNvSpPr txBox="1"/>
          <p:nvPr/>
        </p:nvSpPr>
        <p:spPr>
          <a:xfrm>
            <a:off x="434181" y="2855844"/>
            <a:ext cx="7772400" cy="13620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FFFFFF"/>
              </a:buClr>
              <a:buSzPts val="500"/>
              <a:buFont typeface="Verdana"/>
              <a:buNone/>
            </a:pPr>
            <a:r>
              <a:rPr lang="en-US" sz="2000" b="1" i="0" cap="none">
                <a:solidFill>
                  <a:srgbClr val="FF0000"/>
                </a:solidFill>
                <a:latin typeface="Verdana"/>
                <a:ea typeface="Verdana"/>
                <a:cs typeface="Verdana"/>
                <a:sym typeface="Verdana"/>
              </a:rPr>
              <a:t>The Learning in Machine Learning</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pic>
        <p:nvPicPr>
          <p:cNvPr id="849" name="Google Shape;849;g11367521805_0_144" descr="Graph: Line lies on (-2,-4), (1,2) and (2,4)"/>
          <p:cNvPicPr preferRelativeResize="0"/>
          <p:nvPr/>
        </p:nvPicPr>
        <p:blipFill rotWithShape="1">
          <a:blip r:embed="rId3">
            <a:alphaModFix/>
          </a:blip>
          <a:srcRect/>
          <a:stretch/>
        </p:blipFill>
        <p:spPr>
          <a:xfrm>
            <a:off x="786554" y="1319439"/>
            <a:ext cx="7067655" cy="435564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pic>
        <p:nvPicPr>
          <p:cNvPr id="854" name="Google Shape;854;g11367521805_0_147" descr="https://image.slidesharecdn.com/corr-and-regress-1196170902124433-4/95/corr-and-regress-15-728.jpg?cb=1196142103"/>
          <p:cNvPicPr preferRelativeResize="0"/>
          <p:nvPr/>
        </p:nvPicPr>
        <p:blipFill rotWithShape="1">
          <a:blip r:embed="rId3">
            <a:alphaModFix/>
          </a:blip>
          <a:srcRect/>
          <a:stretch/>
        </p:blipFill>
        <p:spPr>
          <a:xfrm>
            <a:off x="328612" y="1308418"/>
            <a:ext cx="3771901" cy="3092132"/>
          </a:xfrm>
          <a:prstGeom prst="rect">
            <a:avLst/>
          </a:prstGeom>
          <a:noFill/>
          <a:ln>
            <a:noFill/>
          </a:ln>
        </p:spPr>
      </p:pic>
      <p:pic>
        <p:nvPicPr>
          <p:cNvPr id="855" name="Google Shape;855;g11367521805_0_147"/>
          <p:cNvPicPr preferRelativeResize="0"/>
          <p:nvPr/>
        </p:nvPicPr>
        <p:blipFill rotWithShape="1">
          <a:blip r:embed="rId4">
            <a:alphaModFix/>
          </a:blip>
          <a:srcRect/>
          <a:stretch/>
        </p:blipFill>
        <p:spPr>
          <a:xfrm>
            <a:off x="5329237" y="1183004"/>
            <a:ext cx="2589530" cy="321754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g11367521805_0_150"/>
          <p:cNvSpPr/>
          <p:nvPr/>
        </p:nvSpPr>
        <p:spPr>
          <a:xfrm>
            <a:off x="396876" y="5567682"/>
            <a:ext cx="5357100" cy="338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rgbClr val="0563C1"/>
                </a:solidFill>
                <a:latin typeface="Verdana"/>
                <a:ea typeface="Verdana"/>
                <a:cs typeface="Verdana"/>
                <a:sym typeface="Verdana"/>
              </a:rPr>
              <a:t>http://xaktly.com/MathFunctions.html</a:t>
            </a:r>
            <a:endParaRPr sz="1600" b="0" i="0" u="none" strike="noStrike" cap="none">
              <a:solidFill>
                <a:srgbClr val="000000"/>
              </a:solidFill>
              <a:latin typeface="Verdana"/>
              <a:ea typeface="Verdana"/>
              <a:cs typeface="Verdana"/>
              <a:sym typeface="Verdana"/>
            </a:endParaRPr>
          </a:p>
        </p:txBody>
      </p:sp>
      <p:pic>
        <p:nvPicPr>
          <p:cNvPr id="861" name="Google Shape;861;g11367521805_0_150" descr="Image result for mapping function"/>
          <p:cNvPicPr preferRelativeResize="0"/>
          <p:nvPr/>
        </p:nvPicPr>
        <p:blipFill rotWithShape="1">
          <a:blip r:embed="rId3">
            <a:alphaModFix/>
          </a:blip>
          <a:srcRect/>
          <a:stretch/>
        </p:blipFill>
        <p:spPr>
          <a:xfrm>
            <a:off x="1055007" y="1732926"/>
            <a:ext cx="6724650" cy="2838450"/>
          </a:xfrm>
          <a:prstGeom prst="rect">
            <a:avLst/>
          </a:prstGeom>
          <a:noFill/>
          <a:ln>
            <a:noFill/>
          </a:ln>
        </p:spPr>
      </p:pic>
      <p:sp>
        <p:nvSpPr>
          <p:cNvPr id="862" name="Google Shape;862;g11367521805_0_150"/>
          <p:cNvSpPr/>
          <p:nvPr/>
        </p:nvSpPr>
        <p:spPr>
          <a:xfrm>
            <a:off x="578303" y="4652484"/>
            <a:ext cx="70467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700">
                <a:solidFill>
                  <a:srgbClr val="0000FF"/>
                </a:solidFill>
                <a:latin typeface="Verdana"/>
                <a:ea typeface="Verdana"/>
                <a:cs typeface="Verdana"/>
                <a:sym typeface="Verdana"/>
              </a:rPr>
              <a:t>Our job is the find this function …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g11367521805_0_153"/>
          <p:cNvSpPr/>
          <p:nvPr/>
        </p:nvSpPr>
        <p:spPr>
          <a:xfrm>
            <a:off x="570159" y="5427294"/>
            <a:ext cx="8026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u="sng">
                <a:solidFill>
                  <a:srgbClr val="0000FF"/>
                </a:solidFill>
                <a:latin typeface="Verdana"/>
                <a:ea typeface="Verdana"/>
                <a:cs typeface="Verdana"/>
                <a:sym typeface="Verdana"/>
                <a:hlinkClick r:id="rId3">
                  <a:extLst>
                    <a:ext uri="{A12FA001-AC4F-418D-AE19-62706E023703}">
                      <ahyp:hlinkClr xmlns:ahyp="http://schemas.microsoft.com/office/drawing/2018/hyperlinkcolor" val="tx"/>
                    </a:ext>
                  </a:extLst>
                </a:hlinkClick>
              </a:rPr>
              <a:t>https://upload.wikimedia.org/wikipedia/commons/b/b8/Apple_slicing_function.png</a:t>
            </a:r>
            <a:endParaRPr sz="1600">
              <a:solidFill>
                <a:srgbClr val="0000FF"/>
              </a:solidFill>
              <a:latin typeface="Verdana"/>
              <a:ea typeface="Verdana"/>
              <a:cs typeface="Verdana"/>
              <a:sym typeface="Verdana"/>
            </a:endParaRPr>
          </a:p>
        </p:txBody>
      </p:sp>
      <p:pic>
        <p:nvPicPr>
          <p:cNvPr id="868" name="Google Shape;868;g11367521805_0_153" descr="https://upload.wikimedia.org/wikipedia/commons/b/b8/Apple_slicing_function.png"/>
          <p:cNvPicPr preferRelativeResize="0"/>
          <p:nvPr/>
        </p:nvPicPr>
        <p:blipFill rotWithShape="1">
          <a:blip r:embed="rId4">
            <a:alphaModFix/>
          </a:blip>
          <a:srcRect/>
          <a:stretch/>
        </p:blipFill>
        <p:spPr>
          <a:xfrm>
            <a:off x="1529066" y="1808729"/>
            <a:ext cx="6132170" cy="243259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g11367521805_0_156"/>
          <p:cNvSpPr/>
          <p:nvPr/>
        </p:nvSpPr>
        <p:spPr>
          <a:xfrm>
            <a:off x="522398" y="5486565"/>
            <a:ext cx="5862300" cy="338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rgbClr val="0563C1"/>
                </a:solidFill>
                <a:latin typeface="Verdana"/>
                <a:ea typeface="Verdana"/>
                <a:cs typeface="Verdana"/>
                <a:sym typeface="Verdana"/>
              </a:rPr>
              <a:t>https://en.wikipedia.org/wiki/Black_box</a:t>
            </a:r>
            <a:endParaRPr sz="1600" b="0" i="0" u="none" strike="noStrike" cap="none">
              <a:solidFill>
                <a:srgbClr val="000000"/>
              </a:solidFill>
              <a:latin typeface="Verdana"/>
              <a:ea typeface="Verdana"/>
              <a:cs typeface="Verdana"/>
              <a:sym typeface="Verdana"/>
            </a:endParaRPr>
          </a:p>
        </p:txBody>
      </p:sp>
      <p:pic>
        <p:nvPicPr>
          <p:cNvPr id="874" name="Google Shape;874;g11367521805_0_156" descr="Image result for black box function"/>
          <p:cNvPicPr preferRelativeResize="0"/>
          <p:nvPr/>
        </p:nvPicPr>
        <p:blipFill rotWithShape="1">
          <a:blip r:embed="rId3">
            <a:alphaModFix/>
          </a:blip>
          <a:srcRect/>
          <a:stretch/>
        </p:blipFill>
        <p:spPr>
          <a:xfrm>
            <a:off x="624112" y="1766017"/>
            <a:ext cx="7672390" cy="219211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79" name="Google Shape;879;g11367521805_0_159"/>
          <p:cNvGrpSpPr/>
          <p:nvPr/>
        </p:nvGrpSpPr>
        <p:grpSpPr>
          <a:xfrm>
            <a:off x="2291982" y="982214"/>
            <a:ext cx="4042957" cy="4205741"/>
            <a:chOff x="2618553" y="1378454"/>
            <a:chExt cx="4042957" cy="4205741"/>
          </a:xfrm>
        </p:grpSpPr>
        <p:sp>
          <p:nvSpPr>
            <p:cNvPr id="880" name="Google Shape;880;g11367521805_0_159"/>
            <p:cNvSpPr/>
            <p:nvPr/>
          </p:nvSpPr>
          <p:spPr>
            <a:xfrm rot="9599835">
              <a:off x="3062047" y="2071534"/>
              <a:ext cx="2916111" cy="3107624"/>
            </a:xfrm>
            <a:prstGeom prst="arc">
              <a:avLst>
                <a:gd name="adj1" fmla="val 12902945"/>
                <a:gd name="adj2" fmla="val 0"/>
              </a:avLst>
            </a:prstGeom>
            <a:no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00">
                <a:solidFill>
                  <a:srgbClr val="000000"/>
                </a:solidFill>
                <a:latin typeface="Calibri"/>
                <a:ea typeface="Calibri"/>
                <a:cs typeface="Calibri"/>
                <a:sym typeface="Calibri"/>
              </a:endParaRPr>
            </a:p>
          </p:txBody>
        </p:sp>
        <p:sp>
          <p:nvSpPr>
            <p:cNvPr id="881" name="Google Shape;881;g11367521805_0_159"/>
            <p:cNvSpPr/>
            <p:nvPr/>
          </p:nvSpPr>
          <p:spPr>
            <a:xfrm>
              <a:off x="2911812" y="1381125"/>
              <a:ext cx="3216600" cy="3216600"/>
            </a:xfrm>
            <a:prstGeom prst="ellipse">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00">
                <a:solidFill>
                  <a:srgbClr val="FFFFFF"/>
                </a:solidFill>
                <a:latin typeface="Calibri"/>
                <a:ea typeface="Calibri"/>
                <a:cs typeface="Calibri"/>
                <a:sym typeface="Calibri"/>
              </a:endParaRPr>
            </a:p>
          </p:txBody>
        </p:sp>
        <p:sp>
          <p:nvSpPr>
            <p:cNvPr id="882" name="Google Shape;882;g11367521805_0_159"/>
            <p:cNvSpPr/>
            <p:nvPr/>
          </p:nvSpPr>
          <p:spPr>
            <a:xfrm>
              <a:off x="2911813" y="1647217"/>
              <a:ext cx="997800" cy="538200"/>
            </a:xfrm>
            <a:prstGeom prst="roundRect">
              <a:avLst>
                <a:gd name="adj" fmla="val 16667"/>
              </a:avLst>
            </a:prstGeom>
            <a:solidFill>
              <a:srgbClr val="6324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FFFFFF"/>
                  </a:solidFill>
                  <a:latin typeface="Calibri"/>
                  <a:ea typeface="Calibri"/>
                  <a:cs typeface="Calibri"/>
                  <a:sym typeface="Calibri"/>
                </a:rPr>
                <a:t>Real World Problem</a:t>
              </a:r>
              <a:endParaRPr sz="1200">
                <a:solidFill>
                  <a:srgbClr val="FFFFFF"/>
                </a:solidFill>
                <a:latin typeface="Calibri"/>
                <a:ea typeface="Calibri"/>
                <a:cs typeface="Calibri"/>
                <a:sym typeface="Calibri"/>
              </a:endParaRPr>
            </a:p>
          </p:txBody>
        </p:sp>
        <p:sp>
          <p:nvSpPr>
            <p:cNvPr id="883" name="Google Shape;883;g11367521805_0_159"/>
            <p:cNvSpPr/>
            <p:nvPr/>
          </p:nvSpPr>
          <p:spPr>
            <a:xfrm>
              <a:off x="5362170" y="1647217"/>
              <a:ext cx="997800" cy="538200"/>
            </a:xfrm>
            <a:prstGeom prst="roundRect">
              <a:avLst>
                <a:gd name="adj" fmla="val 16667"/>
              </a:avLst>
            </a:prstGeom>
            <a:solidFill>
              <a:srgbClr val="6324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FFFFFF"/>
                  </a:solidFill>
                  <a:latin typeface="Calibri"/>
                  <a:ea typeface="Calibri"/>
                  <a:cs typeface="Calibri"/>
                  <a:sym typeface="Calibri"/>
                </a:rPr>
                <a:t>Real Model</a:t>
              </a:r>
              <a:endParaRPr sz="1200">
                <a:solidFill>
                  <a:srgbClr val="FFFFFF"/>
                </a:solidFill>
                <a:latin typeface="Calibri"/>
                <a:ea typeface="Calibri"/>
                <a:cs typeface="Calibri"/>
                <a:sym typeface="Calibri"/>
              </a:endParaRPr>
            </a:p>
          </p:txBody>
        </p:sp>
        <p:sp>
          <p:nvSpPr>
            <p:cNvPr id="884" name="Google Shape;884;g11367521805_0_159"/>
            <p:cNvSpPr/>
            <p:nvPr/>
          </p:nvSpPr>
          <p:spPr>
            <a:xfrm>
              <a:off x="5362170" y="3848911"/>
              <a:ext cx="997800" cy="538200"/>
            </a:xfrm>
            <a:prstGeom prst="roundRect">
              <a:avLst>
                <a:gd name="adj" fmla="val 16667"/>
              </a:avLst>
            </a:prstGeom>
            <a:solidFill>
              <a:srgbClr val="632423"/>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1200">
                  <a:solidFill>
                    <a:srgbClr val="FFFFFF"/>
                  </a:solidFill>
                  <a:latin typeface="Calibri"/>
                  <a:ea typeface="Calibri"/>
                  <a:cs typeface="Calibri"/>
                  <a:sym typeface="Calibri"/>
                </a:rPr>
                <a:t>Mathematical Model</a:t>
              </a:r>
              <a:endParaRPr sz="1200">
                <a:solidFill>
                  <a:srgbClr val="FFFFFF"/>
                </a:solidFill>
                <a:latin typeface="Calibri"/>
                <a:ea typeface="Calibri"/>
                <a:cs typeface="Calibri"/>
                <a:sym typeface="Calibri"/>
              </a:endParaRPr>
            </a:p>
          </p:txBody>
        </p:sp>
        <p:sp>
          <p:nvSpPr>
            <p:cNvPr id="885" name="Google Shape;885;g11367521805_0_159"/>
            <p:cNvSpPr/>
            <p:nvPr/>
          </p:nvSpPr>
          <p:spPr>
            <a:xfrm>
              <a:off x="2911812" y="3848911"/>
              <a:ext cx="997800" cy="538200"/>
            </a:xfrm>
            <a:prstGeom prst="roundRect">
              <a:avLst>
                <a:gd name="adj" fmla="val 16667"/>
              </a:avLst>
            </a:prstGeom>
            <a:solidFill>
              <a:srgbClr val="632423"/>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1200">
                  <a:solidFill>
                    <a:srgbClr val="FFFFFF"/>
                  </a:solidFill>
                  <a:latin typeface="Calibri"/>
                  <a:ea typeface="Calibri"/>
                  <a:cs typeface="Calibri"/>
                  <a:sym typeface="Calibri"/>
                </a:rPr>
                <a:t>Conclusions</a:t>
              </a:r>
              <a:endParaRPr sz="1200">
                <a:solidFill>
                  <a:srgbClr val="FFFFFF"/>
                </a:solidFill>
                <a:latin typeface="Calibri"/>
                <a:ea typeface="Calibri"/>
                <a:cs typeface="Calibri"/>
                <a:sym typeface="Calibri"/>
              </a:endParaRPr>
            </a:p>
          </p:txBody>
        </p:sp>
        <p:sp>
          <p:nvSpPr>
            <p:cNvPr id="886" name="Google Shape;886;g11367521805_0_159"/>
            <p:cNvSpPr/>
            <p:nvPr/>
          </p:nvSpPr>
          <p:spPr>
            <a:xfrm>
              <a:off x="4128784" y="4938611"/>
              <a:ext cx="997800" cy="538200"/>
            </a:xfrm>
            <a:prstGeom prst="roundRect">
              <a:avLst>
                <a:gd name="adj" fmla="val 16667"/>
              </a:avLst>
            </a:prstGeom>
            <a:solidFill>
              <a:srgbClr val="6324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FFFFFF"/>
                  </a:solidFill>
                  <a:latin typeface="Calibri"/>
                  <a:ea typeface="Calibri"/>
                  <a:cs typeface="Calibri"/>
                  <a:sym typeface="Calibri"/>
                </a:rPr>
                <a:t>Machine Learning</a:t>
              </a:r>
              <a:endParaRPr sz="1200">
                <a:solidFill>
                  <a:srgbClr val="FFFFFF"/>
                </a:solidFill>
                <a:latin typeface="Calibri"/>
                <a:ea typeface="Calibri"/>
                <a:cs typeface="Calibri"/>
                <a:sym typeface="Calibri"/>
              </a:endParaRPr>
            </a:p>
          </p:txBody>
        </p:sp>
        <p:cxnSp>
          <p:nvCxnSpPr>
            <p:cNvPr id="887" name="Google Shape;887;g11367521805_0_159"/>
            <p:cNvCxnSpPr>
              <a:endCxn id="881" idx="6"/>
            </p:cNvCxnSpPr>
            <p:nvPr/>
          </p:nvCxnSpPr>
          <p:spPr>
            <a:xfrm>
              <a:off x="6115512" y="2769825"/>
              <a:ext cx="12900" cy="219600"/>
            </a:xfrm>
            <a:prstGeom prst="straightConnector1">
              <a:avLst/>
            </a:prstGeom>
            <a:noFill/>
            <a:ln w="28575" cap="flat" cmpd="sng">
              <a:solidFill>
                <a:srgbClr val="FF0000"/>
              </a:solidFill>
              <a:prstDash val="solid"/>
              <a:round/>
              <a:headEnd type="none" w="sm" len="sm"/>
              <a:tailEnd type="triangle" w="lg" len="lg"/>
            </a:ln>
          </p:spPr>
        </p:cxnSp>
        <p:cxnSp>
          <p:nvCxnSpPr>
            <p:cNvPr id="888" name="Google Shape;888;g11367521805_0_159"/>
            <p:cNvCxnSpPr/>
            <p:nvPr/>
          </p:nvCxnSpPr>
          <p:spPr>
            <a:xfrm flipH="1">
              <a:off x="5497830" y="4651498"/>
              <a:ext cx="152400" cy="172800"/>
            </a:xfrm>
            <a:prstGeom prst="straightConnector1">
              <a:avLst/>
            </a:prstGeom>
            <a:noFill/>
            <a:ln w="28575" cap="flat" cmpd="sng">
              <a:solidFill>
                <a:srgbClr val="00B050"/>
              </a:solidFill>
              <a:prstDash val="solid"/>
              <a:round/>
              <a:headEnd type="none" w="sm" len="sm"/>
              <a:tailEnd type="triangle" w="lg" len="lg"/>
            </a:ln>
          </p:spPr>
        </p:cxnSp>
        <p:cxnSp>
          <p:nvCxnSpPr>
            <p:cNvPr id="889" name="Google Shape;889;g11367521805_0_159"/>
            <p:cNvCxnSpPr/>
            <p:nvPr/>
          </p:nvCxnSpPr>
          <p:spPr>
            <a:xfrm rot="10800000">
              <a:off x="3512880" y="4714430"/>
              <a:ext cx="175200" cy="149400"/>
            </a:xfrm>
            <a:prstGeom prst="straightConnector1">
              <a:avLst/>
            </a:prstGeom>
            <a:noFill/>
            <a:ln w="28575" cap="flat" cmpd="sng">
              <a:solidFill>
                <a:srgbClr val="00B050"/>
              </a:solidFill>
              <a:prstDash val="solid"/>
              <a:round/>
              <a:headEnd type="none" w="sm" len="sm"/>
              <a:tailEnd type="triangle" w="lg" len="lg"/>
            </a:ln>
          </p:spPr>
        </p:cxnSp>
        <p:cxnSp>
          <p:nvCxnSpPr>
            <p:cNvPr id="890" name="Google Shape;890;g11367521805_0_159"/>
            <p:cNvCxnSpPr>
              <a:endCxn id="881" idx="4"/>
            </p:cNvCxnSpPr>
            <p:nvPr/>
          </p:nvCxnSpPr>
          <p:spPr>
            <a:xfrm rot="10800000">
              <a:off x="4520112" y="4597725"/>
              <a:ext cx="219600" cy="0"/>
            </a:xfrm>
            <a:prstGeom prst="straightConnector1">
              <a:avLst/>
            </a:prstGeom>
            <a:noFill/>
            <a:ln w="28575" cap="flat" cmpd="sng">
              <a:solidFill>
                <a:srgbClr val="FF0000"/>
              </a:solidFill>
              <a:prstDash val="solid"/>
              <a:round/>
              <a:headEnd type="none" w="sm" len="sm"/>
              <a:tailEnd type="triangle" w="lg" len="lg"/>
            </a:ln>
          </p:spPr>
        </p:cxnSp>
        <p:cxnSp>
          <p:nvCxnSpPr>
            <p:cNvPr id="891" name="Google Shape;891;g11367521805_0_159"/>
            <p:cNvCxnSpPr/>
            <p:nvPr/>
          </p:nvCxnSpPr>
          <p:spPr>
            <a:xfrm rot="10800000">
              <a:off x="2911812" y="2879800"/>
              <a:ext cx="0" cy="150000"/>
            </a:xfrm>
            <a:prstGeom prst="straightConnector1">
              <a:avLst/>
            </a:prstGeom>
            <a:noFill/>
            <a:ln w="28575" cap="flat" cmpd="sng">
              <a:solidFill>
                <a:srgbClr val="FF0000"/>
              </a:solidFill>
              <a:prstDash val="solid"/>
              <a:round/>
              <a:headEnd type="none" w="sm" len="sm"/>
              <a:tailEnd type="triangle" w="lg" len="lg"/>
            </a:ln>
          </p:spPr>
        </p:cxnSp>
        <p:sp>
          <p:nvSpPr>
            <p:cNvPr id="892" name="Google Shape;892;g11367521805_0_159"/>
            <p:cNvSpPr txBox="1"/>
            <p:nvPr/>
          </p:nvSpPr>
          <p:spPr>
            <a:xfrm>
              <a:off x="4201100" y="1416384"/>
              <a:ext cx="8379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0000"/>
                  </a:solidFill>
                  <a:latin typeface="Calibri"/>
                  <a:ea typeface="Calibri"/>
                  <a:cs typeface="Calibri"/>
                  <a:sym typeface="Calibri"/>
                </a:rPr>
                <a:t>Simplify</a:t>
              </a:r>
              <a:endParaRPr sz="1200">
                <a:solidFill>
                  <a:srgbClr val="000000"/>
                </a:solidFill>
                <a:latin typeface="Calibri"/>
                <a:ea typeface="Calibri"/>
                <a:cs typeface="Calibri"/>
                <a:sym typeface="Calibri"/>
              </a:endParaRPr>
            </a:p>
          </p:txBody>
        </p:sp>
        <p:sp>
          <p:nvSpPr>
            <p:cNvPr id="893" name="Google Shape;893;g11367521805_0_159"/>
            <p:cNvSpPr txBox="1"/>
            <p:nvPr/>
          </p:nvSpPr>
          <p:spPr>
            <a:xfrm>
              <a:off x="5289095" y="2725762"/>
              <a:ext cx="8379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0000"/>
                  </a:solidFill>
                  <a:latin typeface="Calibri"/>
                  <a:ea typeface="Calibri"/>
                  <a:cs typeface="Calibri"/>
                  <a:sym typeface="Calibri"/>
                </a:rPr>
                <a:t>Abstract</a:t>
              </a:r>
              <a:endParaRPr sz="1200">
                <a:solidFill>
                  <a:srgbClr val="000000"/>
                </a:solidFill>
                <a:latin typeface="Calibri"/>
                <a:ea typeface="Calibri"/>
                <a:cs typeface="Calibri"/>
                <a:sym typeface="Calibri"/>
              </a:endParaRPr>
            </a:p>
          </p:txBody>
        </p:sp>
        <p:sp>
          <p:nvSpPr>
            <p:cNvPr id="894" name="Google Shape;894;g11367521805_0_159"/>
            <p:cNvSpPr txBox="1"/>
            <p:nvPr/>
          </p:nvSpPr>
          <p:spPr>
            <a:xfrm>
              <a:off x="2953075" y="2835542"/>
              <a:ext cx="9312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0000"/>
                  </a:solidFill>
                  <a:latin typeface="Calibri"/>
                  <a:ea typeface="Calibri"/>
                  <a:cs typeface="Calibri"/>
                  <a:sym typeface="Calibri"/>
                </a:rPr>
                <a:t>Interpret</a:t>
              </a:r>
              <a:endParaRPr sz="1200">
                <a:solidFill>
                  <a:srgbClr val="000000"/>
                </a:solidFill>
                <a:latin typeface="Calibri"/>
                <a:ea typeface="Calibri"/>
                <a:cs typeface="Calibri"/>
                <a:sym typeface="Calibri"/>
              </a:endParaRPr>
            </a:p>
          </p:txBody>
        </p:sp>
        <p:sp>
          <p:nvSpPr>
            <p:cNvPr id="895" name="Google Shape;895;g11367521805_0_159"/>
            <p:cNvSpPr txBox="1"/>
            <p:nvPr/>
          </p:nvSpPr>
          <p:spPr>
            <a:xfrm>
              <a:off x="4181528" y="4233286"/>
              <a:ext cx="9312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0000"/>
                  </a:solidFill>
                  <a:latin typeface="Calibri"/>
                  <a:ea typeface="Calibri"/>
                  <a:cs typeface="Calibri"/>
                  <a:sym typeface="Calibri"/>
                </a:rPr>
                <a:t>Calculate</a:t>
              </a:r>
              <a:endParaRPr sz="1200">
                <a:solidFill>
                  <a:srgbClr val="000000"/>
                </a:solidFill>
                <a:latin typeface="Calibri"/>
                <a:ea typeface="Calibri"/>
                <a:cs typeface="Calibri"/>
                <a:sym typeface="Calibri"/>
              </a:endParaRPr>
            </a:p>
          </p:txBody>
        </p:sp>
        <p:sp>
          <p:nvSpPr>
            <p:cNvPr id="896" name="Google Shape;896;g11367521805_0_159"/>
            <p:cNvSpPr txBox="1"/>
            <p:nvPr/>
          </p:nvSpPr>
          <p:spPr>
            <a:xfrm>
              <a:off x="5597710" y="4685813"/>
              <a:ext cx="10638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B050"/>
                  </a:solidFill>
                  <a:latin typeface="Calibri"/>
                  <a:ea typeface="Calibri"/>
                  <a:cs typeface="Calibri"/>
                  <a:sym typeface="Calibri"/>
                </a:rPr>
                <a:t>Program</a:t>
              </a:r>
              <a:endParaRPr sz="1200">
                <a:solidFill>
                  <a:srgbClr val="00B050"/>
                </a:solidFill>
                <a:latin typeface="Calibri"/>
                <a:ea typeface="Calibri"/>
                <a:cs typeface="Calibri"/>
                <a:sym typeface="Calibri"/>
              </a:endParaRPr>
            </a:p>
          </p:txBody>
        </p:sp>
        <p:sp>
          <p:nvSpPr>
            <p:cNvPr id="897" name="Google Shape;897;g11367521805_0_159"/>
            <p:cNvSpPr txBox="1"/>
            <p:nvPr/>
          </p:nvSpPr>
          <p:spPr>
            <a:xfrm>
              <a:off x="2854700" y="4651498"/>
              <a:ext cx="10638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B050"/>
                  </a:solidFill>
                  <a:latin typeface="Calibri"/>
                  <a:ea typeface="Calibri"/>
                  <a:cs typeface="Calibri"/>
                  <a:sym typeface="Calibri"/>
                </a:rPr>
                <a:t>Simulate</a:t>
              </a:r>
              <a:endParaRPr sz="1200">
                <a:solidFill>
                  <a:srgbClr val="00B050"/>
                </a:solidFill>
                <a:latin typeface="Calibri"/>
                <a:ea typeface="Calibri"/>
                <a:cs typeface="Calibri"/>
                <a:sym typeface="Calibri"/>
              </a:endParaRPr>
            </a:p>
          </p:txBody>
        </p:sp>
        <p:cxnSp>
          <p:nvCxnSpPr>
            <p:cNvPr id="898" name="Google Shape;898;g11367521805_0_159"/>
            <p:cNvCxnSpPr/>
            <p:nvPr/>
          </p:nvCxnSpPr>
          <p:spPr>
            <a:xfrm rot="10800000" flipH="1">
              <a:off x="4413441" y="1378454"/>
              <a:ext cx="295800" cy="4800"/>
            </a:xfrm>
            <a:prstGeom prst="straightConnector1">
              <a:avLst/>
            </a:prstGeom>
            <a:noFill/>
            <a:ln w="28575" cap="flat" cmpd="sng">
              <a:solidFill>
                <a:srgbClr val="FF0000"/>
              </a:solidFill>
              <a:prstDash val="solid"/>
              <a:round/>
              <a:headEnd type="none" w="sm" len="sm"/>
              <a:tailEnd type="triangle" w="lg" len="lg"/>
            </a:ln>
          </p:spPr>
        </p:cxnSp>
      </p:grpSp>
      <p:sp>
        <p:nvSpPr>
          <p:cNvPr id="899" name="Google Shape;899;g11367521805_0_159"/>
          <p:cNvSpPr/>
          <p:nvPr/>
        </p:nvSpPr>
        <p:spPr>
          <a:xfrm>
            <a:off x="619524" y="5858590"/>
            <a:ext cx="79050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000000"/>
                </a:solidFill>
                <a:latin typeface="Calibri"/>
                <a:ea typeface="Calibri"/>
                <a:cs typeface="Calibri"/>
                <a:sym typeface="Calibri"/>
              </a:rPr>
              <a:t>Adapted from http://www.indiana.edu/~hmathmod/modelmodel.html</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g11367521805_0_162"/>
          <p:cNvSpPr/>
          <p:nvPr/>
        </p:nvSpPr>
        <p:spPr>
          <a:xfrm>
            <a:off x="896337" y="2699392"/>
            <a:ext cx="7387800" cy="400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rgbClr val="FF0000"/>
                </a:solidFill>
                <a:latin typeface="Verdana"/>
                <a:ea typeface="Verdana"/>
                <a:cs typeface="Verdana"/>
                <a:sym typeface="Verdana"/>
              </a:rPr>
              <a:t>Algorithms and Problem solving</a:t>
            </a:r>
            <a:endParaRPr sz="1600">
              <a:solidFill>
                <a:srgbClr val="0000FF"/>
              </a:solidFill>
              <a:latin typeface="Verdana"/>
              <a:ea typeface="Verdana"/>
              <a:cs typeface="Verdana"/>
              <a:sym typeface="Verdan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g11367521805_0_165"/>
          <p:cNvSpPr txBox="1"/>
          <p:nvPr/>
        </p:nvSpPr>
        <p:spPr>
          <a:xfrm>
            <a:off x="932180" y="2116036"/>
            <a:ext cx="6775500" cy="12006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a:solidFill>
                  <a:srgbClr val="FF0000"/>
                </a:solidFill>
                <a:latin typeface="Verdana"/>
                <a:ea typeface="Verdana"/>
                <a:cs typeface="Verdana"/>
                <a:sym typeface="Verdana"/>
              </a:rPr>
              <a:t>Categorization of Algorithms </a:t>
            </a:r>
            <a:endParaRPr/>
          </a:p>
          <a:p>
            <a:pPr marL="285750" marR="0" lvl="0" indent="-285750" algn="just" rtl="0">
              <a:lnSpc>
                <a:spcPct val="150000"/>
              </a:lnSpc>
              <a:spcBef>
                <a:spcPts val="0"/>
              </a:spcBef>
              <a:spcAft>
                <a:spcPts val="0"/>
              </a:spcAft>
              <a:buClr>
                <a:srgbClr val="0000FF"/>
              </a:buClr>
              <a:buSzPts val="1800"/>
              <a:buFont typeface="Arial"/>
              <a:buChar char="•"/>
            </a:pPr>
            <a:r>
              <a:rPr lang="en-US" sz="1800">
                <a:solidFill>
                  <a:srgbClr val="0000FF"/>
                </a:solidFill>
                <a:latin typeface="Verdana"/>
                <a:ea typeface="Verdana"/>
                <a:cs typeface="Verdana"/>
                <a:sym typeface="Verdana"/>
              </a:rPr>
              <a:t>By learning style.</a:t>
            </a:r>
            <a:endParaRPr/>
          </a:p>
          <a:p>
            <a:pPr marL="285750" marR="0" lvl="0" indent="-285750" algn="just" rtl="0">
              <a:lnSpc>
                <a:spcPct val="150000"/>
              </a:lnSpc>
              <a:spcBef>
                <a:spcPts val="0"/>
              </a:spcBef>
              <a:spcAft>
                <a:spcPts val="0"/>
              </a:spcAft>
              <a:buClr>
                <a:srgbClr val="0000FF"/>
              </a:buClr>
              <a:buSzPts val="1800"/>
              <a:buFont typeface="Arial"/>
              <a:buChar char="•"/>
            </a:pPr>
            <a:r>
              <a:rPr lang="en-US" sz="1800">
                <a:solidFill>
                  <a:srgbClr val="0000FF"/>
                </a:solidFill>
                <a:latin typeface="Verdana"/>
                <a:ea typeface="Verdana"/>
                <a:cs typeface="Verdana"/>
                <a:sym typeface="Verdana"/>
              </a:rPr>
              <a:t>By similarity in form or function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g11367521805_0_168"/>
          <p:cNvSpPr txBox="1"/>
          <p:nvPr/>
        </p:nvSpPr>
        <p:spPr>
          <a:xfrm>
            <a:off x="1009015" y="1661678"/>
            <a:ext cx="6775500" cy="28629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a:solidFill>
                  <a:srgbClr val="C00000"/>
                </a:solidFill>
                <a:latin typeface="Verdana"/>
                <a:ea typeface="Verdana"/>
                <a:cs typeface="Verdana"/>
                <a:sym typeface="Verdana"/>
              </a:rPr>
              <a:t>1. Supervised Learning</a:t>
            </a:r>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Supervised Learning Algorithms - Input data has a </a:t>
            </a:r>
            <a:r>
              <a:rPr lang="en-US" sz="1800">
                <a:solidFill>
                  <a:srgbClr val="FF0000"/>
                </a:solidFill>
                <a:latin typeface="Verdana"/>
                <a:ea typeface="Verdana"/>
                <a:cs typeface="Verdana"/>
                <a:sym typeface="Verdana"/>
              </a:rPr>
              <a:t>label.</a:t>
            </a:r>
            <a:r>
              <a:rPr lang="en-US" sz="1800">
                <a:solidFill>
                  <a:srgbClr val="0000FF"/>
                </a:solidFill>
                <a:latin typeface="Verdana"/>
                <a:ea typeface="Verdana"/>
                <a:cs typeface="Verdana"/>
                <a:sym typeface="Verdana"/>
              </a:rPr>
              <a:t> </a:t>
            </a:r>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A model is prepared through a </a:t>
            </a:r>
            <a:r>
              <a:rPr lang="en-US" sz="1800">
                <a:solidFill>
                  <a:srgbClr val="FF0000"/>
                </a:solidFill>
                <a:latin typeface="Verdana"/>
                <a:ea typeface="Verdana"/>
                <a:cs typeface="Verdana"/>
                <a:sym typeface="Verdana"/>
              </a:rPr>
              <a:t>training process  </a:t>
            </a:r>
            <a:r>
              <a:rPr lang="en-US" sz="1800">
                <a:solidFill>
                  <a:srgbClr val="0000FF"/>
                </a:solidFill>
                <a:latin typeface="Verdana"/>
                <a:ea typeface="Verdana"/>
                <a:cs typeface="Verdana"/>
                <a:sym typeface="Verdana"/>
              </a:rPr>
              <a:t>which continues till a desired level of </a:t>
            </a:r>
            <a:r>
              <a:rPr lang="en-US" sz="1800">
                <a:solidFill>
                  <a:srgbClr val="FF0000"/>
                </a:solidFill>
                <a:latin typeface="Verdana"/>
                <a:ea typeface="Verdana"/>
                <a:cs typeface="Verdana"/>
                <a:sym typeface="Verdana"/>
              </a:rPr>
              <a:t>accuracy</a:t>
            </a:r>
            <a:r>
              <a:rPr lang="en-US" sz="1800">
                <a:solidFill>
                  <a:srgbClr val="0000FF"/>
                </a:solidFill>
                <a:latin typeface="Verdana"/>
                <a:ea typeface="Verdana"/>
                <a:cs typeface="Verdana"/>
                <a:sym typeface="Verdana"/>
              </a:rPr>
              <a:t> is obtained on the training data. </a:t>
            </a:r>
            <a:r>
              <a:rPr lang="en-US" sz="1800">
                <a:solidFill>
                  <a:srgbClr val="FF0000"/>
                </a:solidFill>
                <a:latin typeface="Verdana"/>
                <a:ea typeface="Verdana"/>
                <a:cs typeface="Verdana"/>
                <a:sym typeface="Verdana"/>
              </a:rPr>
              <a:t>Examples</a:t>
            </a:r>
            <a:r>
              <a:rPr lang="en-US" sz="1800">
                <a:solidFill>
                  <a:srgbClr val="0000FF"/>
                </a:solidFill>
                <a:latin typeface="Verdana"/>
                <a:ea typeface="Verdana"/>
                <a:cs typeface="Verdana"/>
                <a:sym typeface="Verdana"/>
              </a:rPr>
              <a:t>: classification and regression. Example algorithm: Logistic Regression</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p:txBody>
      </p:sp>
      <p:sp>
        <p:nvSpPr>
          <p:cNvPr id="915" name="Google Shape;915;g11367521805_0_168"/>
          <p:cNvSpPr txBox="1"/>
          <p:nvPr/>
        </p:nvSpPr>
        <p:spPr>
          <a:xfrm>
            <a:off x="618398" y="1143734"/>
            <a:ext cx="6775500" cy="7851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u="sng">
                <a:solidFill>
                  <a:srgbClr val="C00000"/>
                </a:solidFill>
                <a:latin typeface="Verdana"/>
                <a:ea typeface="Verdana"/>
                <a:cs typeface="Verdana"/>
                <a:sym typeface="Verdana"/>
              </a:rPr>
              <a:t>Algorithms Grouped by Learning Style</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888239f7437e39c_0"/>
          <p:cNvSpPr txBox="1"/>
          <p:nvPr/>
        </p:nvSpPr>
        <p:spPr>
          <a:xfrm>
            <a:off x="595200" y="1555044"/>
            <a:ext cx="7953600" cy="23082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FF0000"/>
                </a:solidFill>
                <a:latin typeface="Arial"/>
                <a:ea typeface="Arial"/>
                <a:cs typeface="Arial"/>
                <a:sym typeface="Arial"/>
              </a:rPr>
              <a:t>Background material and community</a:t>
            </a:r>
            <a:endParaRPr sz="2400" b="0" i="0" u="none" strike="noStrike" cap="none" dirty="0">
              <a:solidFill>
                <a:srgbClr val="FF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rabicParenR"/>
            </a:pPr>
            <a:r>
              <a:rPr lang="en-GB" sz="2400" b="0" i="0" u="none" strike="noStrike" cap="none" dirty="0">
                <a:solidFill>
                  <a:srgbClr val="0000FF"/>
                </a:solidFill>
                <a:latin typeface="Arial"/>
                <a:ea typeface="Arial"/>
                <a:cs typeface="Arial"/>
                <a:sym typeface="Arial"/>
              </a:rPr>
              <a:t>All materials </a:t>
            </a:r>
            <a:r>
              <a:rPr lang="en-GB" sz="2400" dirty="0">
                <a:solidFill>
                  <a:srgbClr val="0000FF"/>
                </a:solidFill>
              </a:rPr>
              <a:t>and code in the resources channel on slack</a:t>
            </a:r>
          </a:p>
          <a:p>
            <a:pPr marL="457200" marR="0" lvl="0" indent="-457200" algn="l" rtl="0">
              <a:lnSpc>
                <a:spcPct val="100000"/>
              </a:lnSpc>
              <a:spcBef>
                <a:spcPts val="0"/>
              </a:spcBef>
              <a:spcAft>
                <a:spcPts val="0"/>
              </a:spcAft>
              <a:buClr>
                <a:srgbClr val="000000"/>
              </a:buClr>
              <a:buSzPts val="2400"/>
              <a:buFont typeface="Arial"/>
              <a:buAutoNum type="arabicParenR"/>
            </a:pPr>
            <a:r>
              <a:rPr lang="en-GB" sz="2400" b="0" i="0" u="none" strike="noStrike" cap="none" dirty="0">
                <a:solidFill>
                  <a:srgbClr val="0000FF"/>
                </a:solidFill>
                <a:latin typeface="Arial"/>
                <a:ea typeface="Arial"/>
                <a:cs typeface="Arial"/>
                <a:sym typeface="Arial"/>
              </a:rPr>
              <a:t>All questions to tutors in the ‘questions for tutors’ channel on slack</a:t>
            </a:r>
          </a:p>
          <a:p>
            <a:pPr marL="457200" marR="0" lvl="0" indent="-457200" algn="l" rtl="0">
              <a:lnSpc>
                <a:spcPct val="100000"/>
              </a:lnSpc>
              <a:spcBef>
                <a:spcPts val="0"/>
              </a:spcBef>
              <a:spcAft>
                <a:spcPts val="0"/>
              </a:spcAft>
              <a:buClr>
                <a:srgbClr val="000000"/>
              </a:buClr>
              <a:buSzPts val="2400"/>
              <a:buFont typeface="Arial"/>
              <a:buAutoNum type="arabicParenR"/>
            </a:pPr>
            <a:endParaRPr sz="2400" b="0" i="0" u="none" strike="noStrike" cap="none" dirty="0">
              <a:solidFill>
                <a:srgbClr val="0000FF"/>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g11367521805_0_171"/>
          <p:cNvSpPr txBox="1"/>
          <p:nvPr/>
        </p:nvSpPr>
        <p:spPr>
          <a:xfrm>
            <a:off x="932815" y="1205865"/>
            <a:ext cx="6775500" cy="28629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a:solidFill>
                  <a:srgbClr val="C00000"/>
                </a:solidFill>
                <a:latin typeface="Verdana"/>
                <a:ea typeface="Verdana"/>
                <a:cs typeface="Verdana"/>
                <a:sym typeface="Verdana"/>
              </a:rPr>
              <a:t>2. Unsupervised Learning</a:t>
            </a: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Unsupervised Learning Algorithms: Input data is </a:t>
            </a:r>
            <a:r>
              <a:rPr lang="en-US" sz="1800">
                <a:solidFill>
                  <a:srgbClr val="FF0000"/>
                </a:solidFill>
                <a:latin typeface="Verdana"/>
                <a:ea typeface="Verdana"/>
                <a:cs typeface="Verdana"/>
                <a:sym typeface="Verdana"/>
              </a:rPr>
              <a:t>not labeled. </a:t>
            </a:r>
            <a:r>
              <a:rPr lang="en-US" sz="1800">
                <a:solidFill>
                  <a:srgbClr val="0000FF"/>
                </a:solidFill>
                <a:latin typeface="Verdana"/>
                <a:ea typeface="Verdana"/>
                <a:cs typeface="Verdana"/>
                <a:sym typeface="Verdana"/>
              </a:rPr>
              <a:t>Model building involves understanding the underlying structure for the data. Examples: </a:t>
            </a:r>
            <a:r>
              <a:rPr lang="en-US" sz="1800">
                <a:solidFill>
                  <a:srgbClr val="FF0000"/>
                </a:solidFill>
                <a:latin typeface="Verdana"/>
                <a:ea typeface="Verdana"/>
                <a:cs typeface="Verdana"/>
                <a:sym typeface="Verdana"/>
              </a:rPr>
              <a:t>clustering, </a:t>
            </a:r>
            <a:r>
              <a:rPr lang="en-US" sz="1800">
                <a:solidFill>
                  <a:srgbClr val="0000FF"/>
                </a:solidFill>
                <a:latin typeface="Verdana"/>
                <a:ea typeface="Verdana"/>
                <a:cs typeface="Verdana"/>
                <a:sym typeface="Verdana"/>
              </a:rPr>
              <a:t>dimensionality reduction and association rule learning. </a:t>
            </a:r>
            <a:r>
              <a:rPr lang="en-US" sz="1800">
                <a:solidFill>
                  <a:srgbClr val="FF0000"/>
                </a:solidFill>
                <a:latin typeface="Verdana"/>
                <a:ea typeface="Verdana"/>
                <a:cs typeface="Verdana"/>
                <a:sym typeface="Verdana"/>
              </a:rPr>
              <a:t>Example algorithms</a:t>
            </a:r>
            <a:r>
              <a:rPr lang="en-US" sz="1800">
                <a:solidFill>
                  <a:srgbClr val="0000FF"/>
                </a:solidFill>
                <a:latin typeface="Verdana"/>
                <a:ea typeface="Verdana"/>
                <a:cs typeface="Verdana"/>
                <a:sym typeface="Verdana"/>
              </a:rPr>
              <a:t>: K-Means.</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g11367521805_0_174"/>
          <p:cNvSpPr txBox="1"/>
          <p:nvPr/>
        </p:nvSpPr>
        <p:spPr>
          <a:xfrm>
            <a:off x="785495" y="1233170"/>
            <a:ext cx="6775500" cy="24474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a:solidFill>
                  <a:srgbClr val="C00000"/>
                </a:solidFill>
                <a:latin typeface="Verdana"/>
                <a:ea typeface="Verdana"/>
                <a:cs typeface="Verdana"/>
                <a:sym typeface="Verdana"/>
              </a:rPr>
              <a:t>Anomaly detection:</a:t>
            </a:r>
            <a:r>
              <a:rPr lang="en-US" sz="1800">
                <a:solidFill>
                  <a:srgbClr val="0000FF"/>
                </a:solidFill>
                <a:latin typeface="Verdana"/>
                <a:ea typeface="Verdana"/>
                <a:cs typeface="Verdana"/>
                <a:sym typeface="Verdana"/>
              </a:rPr>
              <a:t> Ex - Banks detect fraudulent transactions by looking for outlier patterns. Unsupervised learning is used in </a:t>
            </a:r>
            <a:r>
              <a:rPr lang="en-US" sz="1800">
                <a:solidFill>
                  <a:srgbClr val="FF0000"/>
                </a:solidFill>
                <a:latin typeface="Verdana"/>
                <a:ea typeface="Verdana"/>
                <a:cs typeface="Verdana"/>
                <a:sym typeface="Verdana"/>
              </a:rPr>
              <a:t>fraud detection </a:t>
            </a:r>
            <a:r>
              <a:rPr lang="en-US" sz="1800">
                <a:solidFill>
                  <a:srgbClr val="0000FF"/>
                </a:solidFill>
                <a:latin typeface="Verdana"/>
                <a:ea typeface="Verdana"/>
                <a:cs typeface="Verdana"/>
                <a:sym typeface="Verdana"/>
              </a:rPr>
              <a:t>because the malicious cases are very few and it’s not possible to train an algorithm on them (ex very few fraud cases vs non-fraud cases) </a:t>
            </a:r>
            <a:endParaRPr sz="1800">
              <a:solidFill>
                <a:srgbClr val="0000FF"/>
              </a:solidFill>
              <a:latin typeface="Verdana"/>
              <a:ea typeface="Verdana"/>
              <a:cs typeface="Verdana"/>
              <a:sym typeface="Verdan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g11367521805_0_177"/>
          <p:cNvSpPr txBox="1"/>
          <p:nvPr/>
        </p:nvSpPr>
        <p:spPr>
          <a:xfrm>
            <a:off x="932815" y="1354455"/>
            <a:ext cx="6775500" cy="20319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a:solidFill>
                  <a:srgbClr val="C00000"/>
                </a:solidFill>
                <a:latin typeface="Verdana"/>
                <a:ea typeface="Verdana"/>
                <a:cs typeface="Verdana"/>
                <a:sym typeface="Verdana"/>
              </a:rPr>
              <a:t>3. Semi-Supervised Learning</a:t>
            </a:r>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Semi-supervised Learning Algorithms: Input data is a mixture of labeled and unlabeled examples. </a:t>
            </a:r>
            <a:r>
              <a:rPr lang="en-US" sz="1800">
                <a:solidFill>
                  <a:srgbClr val="FF0000"/>
                </a:solidFill>
                <a:latin typeface="Verdana"/>
                <a:ea typeface="Verdana"/>
                <a:cs typeface="Verdana"/>
                <a:sym typeface="Verdana"/>
              </a:rPr>
              <a:t>Ex generative models. </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g11367521805_0_180"/>
          <p:cNvSpPr txBox="1"/>
          <p:nvPr/>
        </p:nvSpPr>
        <p:spPr>
          <a:xfrm>
            <a:off x="932180" y="1251585"/>
            <a:ext cx="6775500" cy="24474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u="sng">
                <a:solidFill>
                  <a:srgbClr val="C00000"/>
                </a:solidFill>
                <a:latin typeface="Verdana"/>
                <a:ea typeface="Verdana"/>
                <a:cs typeface="Verdana"/>
                <a:sym typeface="Verdana"/>
              </a:rPr>
              <a:t>Algorithms Grouped By Similarity</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Algorithms are often grouped by similarity in terms of their function (</a:t>
            </a:r>
            <a:r>
              <a:rPr lang="en-US" sz="1800">
                <a:solidFill>
                  <a:srgbClr val="FF0000"/>
                </a:solidFill>
                <a:latin typeface="Verdana"/>
                <a:ea typeface="Verdana"/>
                <a:cs typeface="Verdana"/>
                <a:sym typeface="Verdana"/>
              </a:rPr>
              <a:t>how they work</a:t>
            </a:r>
            <a:r>
              <a:rPr lang="en-US" sz="1800">
                <a:solidFill>
                  <a:srgbClr val="0000FF"/>
                </a:solidFill>
                <a:latin typeface="Verdana"/>
                <a:ea typeface="Verdana"/>
                <a:cs typeface="Verdana"/>
                <a:sym typeface="Verdana"/>
              </a:rPr>
              <a:t>). For example, </a:t>
            </a:r>
            <a:r>
              <a:rPr lang="en-US" sz="1800">
                <a:solidFill>
                  <a:srgbClr val="FF0000"/>
                </a:solidFill>
                <a:latin typeface="Verdana"/>
                <a:ea typeface="Verdana"/>
                <a:cs typeface="Verdana"/>
                <a:sym typeface="Verdana"/>
              </a:rPr>
              <a:t>tree-based methods, and neural network inspired methods</a:t>
            </a:r>
            <a:r>
              <a:rPr lang="en-US" sz="1800">
                <a:solidFill>
                  <a:srgbClr val="0000FF"/>
                </a:solidFill>
                <a:latin typeface="Verdana"/>
                <a:ea typeface="Verdana"/>
                <a:cs typeface="Verdana"/>
                <a:sym typeface="Verdana"/>
              </a:rPr>
              <a:t>.</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g11367521805_0_183"/>
          <p:cNvSpPr txBox="1"/>
          <p:nvPr/>
        </p:nvSpPr>
        <p:spPr>
          <a:xfrm>
            <a:off x="932180" y="1049020"/>
            <a:ext cx="6775500" cy="24474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a:solidFill>
                  <a:srgbClr val="C00000"/>
                </a:solidFill>
                <a:latin typeface="Verdana"/>
                <a:ea typeface="Verdana"/>
                <a:cs typeface="Verdana"/>
                <a:sym typeface="Verdana"/>
              </a:rPr>
              <a:t>Regression Algorithms</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FF0000"/>
                </a:solidFill>
                <a:latin typeface="Verdana"/>
                <a:ea typeface="Verdana"/>
                <a:cs typeface="Verdana"/>
                <a:sym typeface="Verdana"/>
              </a:rPr>
              <a:t>Regression Algorithms</a:t>
            </a:r>
            <a:r>
              <a:rPr lang="en-US" sz="1800">
                <a:solidFill>
                  <a:srgbClr val="0000FF"/>
                </a:solidFill>
                <a:latin typeface="Verdana"/>
                <a:ea typeface="Verdana"/>
                <a:cs typeface="Verdana"/>
                <a:sym typeface="Verdana"/>
              </a:rPr>
              <a:t>: modelling a relationship between variables. Examples: Ordinary Least Squares Regression (OLSR), Linear Regression</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p:txBody>
      </p:sp>
      <p:pic>
        <p:nvPicPr>
          <p:cNvPr id="941" name="Google Shape;941;g11367521805_0_183"/>
          <p:cNvPicPr preferRelativeResize="0"/>
          <p:nvPr/>
        </p:nvPicPr>
        <p:blipFill rotWithShape="1">
          <a:blip r:embed="rId3">
            <a:alphaModFix/>
          </a:blip>
          <a:srcRect/>
          <a:stretch/>
        </p:blipFill>
        <p:spPr>
          <a:xfrm>
            <a:off x="5314526" y="3269633"/>
            <a:ext cx="2393104" cy="2648856"/>
          </a:xfrm>
          <a:prstGeom prst="rect">
            <a:avLst/>
          </a:prstGeom>
          <a:noFill/>
          <a:ln>
            <a:noFill/>
          </a:ln>
        </p:spPr>
      </p:pic>
      <p:sp>
        <p:nvSpPr>
          <p:cNvPr id="942" name="Google Shape;942;g11367521805_0_183"/>
          <p:cNvSpPr txBox="1"/>
          <p:nvPr/>
        </p:nvSpPr>
        <p:spPr>
          <a:xfrm>
            <a:off x="387526" y="5663326"/>
            <a:ext cx="43191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000000"/>
                </a:solidFill>
                <a:latin typeface="Calibri"/>
                <a:ea typeface="Calibri"/>
                <a:cs typeface="Calibri"/>
                <a:sym typeface="Calibri"/>
              </a:rPr>
              <a:t>Image source: Jason brownlee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pic>
        <p:nvPicPr>
          <p:cNvPr id="947" name="Google Shape;947;g11367521805_0_186"/>
          <p:cNvPicPr preferRelativeResize="0"/>
          <p:nvPr/>
        </p:nvPicPr>
        <p:blipFill rotWithShape="1">
          <a:blip r:embed="rId3">
            <a:alphaModFix/>
          </a:blip>
          <a:srcRect/>
          <a:stretch/>
        </p:blipFill>
        <p:spPr>
          <a:xfrm>
            <a:off x="1331595" y="1434465"/>
            <a:ext cx="5977255" cy="3613785"/>
          </a:xfrm>
          <a:prstGeom prst="rect">
            <a:avLst/>
          </a:prstGeom>
          <a:noFill/>
          <a:ln>
            <a:noFill/>
          </a:ln>
        </p:spPr>
      </p:pic>
      <p:sp>
        <p:nvSpPr>
          <p:cNvPr id="948" name="Google Shape;948;g11367521805_0_186"/>
          <p:cNvSpPr/>
          <p:nvPr/>
        </p:nvSpPr>
        <p:spPr>
          <a:xfrm>
            <a:off x="1437203" y="5451614"/>
            <a:ext cx="13083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C00000"/>
                </a:solidFill>
                <a:latin typeface="Verdana"/>
                <a:ea typeface="Verdana"/>
                <a:cs typeface="Verdana"/>
                <a:sym typeface="Verdana"/>
              </a:rPr>
              <a:t>Regression</a:t>
            </a:r>
            <a:endParaRPr sz="1700">
              <a:solidFill>
                <a:srgbClr val="000000"/>
              </a:solidFill>
              <a:latin typeface="Calibri"/>
              <a:ea typeface="Calibri"/>
              <a:cs typeface="Calibri"/>
              <a:sym typeface="Calibri"/>
            </a:endParaRPr>
          </a:p>
        </p:txBody>
      </p:sp>
      <p:sp>
        <p:nvSpPr>
          <p:cNvPr id="949" name="Google Shape;949;g11367521805_0_186"/>
          <p:cNvSpPr txBox="1"/>
          <p:nvPr/>
        </p:nvSpPr>
        <p:spPr>
          <a:xfrm>
            <a:off x="872231" y="6047498"/>
            <a:ext cx="72774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000000"/>
                </a:solidFill>
                <a:latin typeface="Calibri"/>
                <a:ea typeface="Calibri"/>
                <a:cs typeface="Calibri"/>
                <a:sym typeface="Calibri"/>
              </a:rPr>
              <a:t>Image source: https://towardsdatascience.com/machine-learning-introduction-a-comprehensive-guide-af6712cf68a3</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g11367521805_0_189"/>
          <p:cNvSpPr txBox="1"/>
          <p:nvPr/>
        </p:nvSpPr>
        <p:spPr>
          <a:xfrm>
            <a:off x="932180" y="1049020"/>
            <a:ext cx="6775500" cy="16161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a:solidFill>
                  <a:srgbClr val="C00000"/>
                </a:solidFill>
                <a:latin typeface="Verdana"/>
                <a:ea typeface="Verdana"/>
                <a:cs typeface="Verdana"/>
                <a:sym typeface="Verdana"/>
              </a:rPr>
              <a:t>Classification Algorithms</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FF0000"/>
                </a:solidFill>
                <a:latin typeface="Verdana"/>
                <a:ea typeface="Verdana"/>
                <a:cs typeface="Verdana"/>
                <a:sym typeface="Verdana"/>
              </a:rPr>
              <a:t>Ex </a:t>
            </a:r>
            <a:r>
              <a:rPr lang="en-US" sz="1800">
                <a:solidFill>
                  <a:srgbClr val="0000FF"/>
                </a:solidFill>
                <a:latin typeface="Verdana"/>
                <a:ea typeface="Verdana"/>
                <a:cs typeface="Verdana"/>
                <a:sym typeface="Verdana"/>
              </a:rPr>
              <a:t>SVM, Logistic regression etc.</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p:txBody>
      </p:sp>
      <p:sp>
        <p:nvSpPr>
          <p:cNvPr id="955" name="Google Shape;955;g11367521805_0_189"/>
          <p:cNvSpPr txBox="1"/>
          <p:nvPr/>
        </p:nvSpPr>
        <p:spPr>
          <a:xfrm>
            <a:off x="387526" y="5663326"/>
            <a:ext cx="43191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000000"/>
                </a:solidFill>
                <a:latin typeface="Calibri"/>
                <a:ea typeface="Calibri"/>
                <a:cs typeface="Calibri"/>
                <a:sym typeface="Calibri"/>
              </a:rPr>
              <a:t>Image source: Jason brownlee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g11367521805_0_192"/>
          <p:cNvSpPr txBox="1"/>
          <p:nvPr/>
        </p:nvSpPr>
        <p:spPr>
          <a:xfrm>
            <a:off x="771525" y="4763135"/>
            <a:ext cx="6775500" cy="4770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000">
                <a:solidFill>
                  <a:srgbClr val="000000"/>
                </a:solidFill>
                <a:latin typeface="Calibri"/>
                <a:ea typeface="Calibri"/>
                <a:cs typeface="Calibri"/>
                <a:sym typeface="Calibri"/>
              </a:rPr>
              <a:t>Image source: https://towardsdatascience.com/machine-learning-introduction-a-comprehensive-guide-af6712cf68a3</a:t>
            </a:r>
            <a:endParaRPr/>
          </a:p>
          <a:p>
            <a:pPr marL="0" marR="0" lvl="0" indent="0" algn="just" rtl="0">
              <a:lnSpc>
                <a:spcPct val="150000"/>
              </a:lnSpc>
              <a:spcBef>
                <a:spcPts val="0"/>
              </a:spcBef>
              <a:spcAft>
                <a:spcPts val="0"/>
              </a:spcAft>
              <a:buNone/>
            </a:pPr>
            <a:endParaRPr sz="1000">
              <a:solidFill>
                <a:srgbClr val="0000FF"/>
              </a:solidFill>
              <a:latin typeface="Verdana"/>
              <a:ea typeface="Verdana"/>
              <a:cs typeface="Verdana"/>
              <a:sym typeface="Verdana"/>
            </a:endParaRPr>
          </a:p>
        </p:txBody>
      </p:sp>
      <p:pic>
        <p:nvPicPr>
          <p:cNvPr id="961" name="Google Shape;961;g11367521805_0_192"/>
          <p:cNvPicPr preferRelativeResize="0"/>
          <p:nvPr/>
        </p:nvPicPr>
        <p:blipFill rotWithShape="1">
          <a:blip r:embed="rId3">
            <a:alphaModFix/>
          </a:blip>
          <a:srcRect/>
          <a:stretch/>
        </p:blipFill>
        <p:spPr>
          <a:xfrm>
            <a:off x="1662430" y="1079500"/>
            <a:ext cx="4993005" cy="34004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g11367521805_0_195"/>
          <p:cNvSpPr txBox="1"/>
          <p:nvPr/>
        </p:nvSpPr>
        <p:spPr>
          <a:xfrm>
            <a:off x="826135" y="859790"/>
            <a:ext cx="6775500" cy="24474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a:solidFill>
                  <a:srgbClr val="C00000"/>
                </a:solidFill>
                <a:latin typeface="Verdana"/>
                <a:ea typeface="Verdana"/>
                <a:cs typeface="Verdana"/>
                <a:sym typeface="Verdana"/>
              </a:rPr>
              <a:t>Instance-based Algorithms</a:t>
            </a:r>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Creates a similarity measure from example data and then compare a new instance to the measure based on the similarity measure. The most popular instance-based algorithms are: </a:t>
            </a:r>
            <a:r>
              <a:rPr lang="en-US" sz="1800">
                <a:solidFill>
                  <a:srgbClr val="FF0000"/>
                </a:solidFill>
                <a:latin typeface="Verdana"/>
                <a:ea typeface="Verdana"/>
                <a:cs typeface="Verdana"/>
                <a:sym typeface="Verdana"/>
              </a:rPr>
              <a:t>k-Nearest Neighbor </a:t>
            </a:r>
            <a:r>
              <a:rPr lang="en-US" sz="1800">
                <a:solidFill>
                  <a:srgbClr val="0000FF"/>
                </a:solidFill>
                <a:latin typeface="Verdana"/>
                <a:ea typeface="Verdana"/>
                <a:cs typeface="Verdana"/>
                <a:sym typeface="Verdana"/>
              </a:rPr>
              <a:t>(kNN)</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p:txBody>
      </p:sp>
      <p:pic>
        <p:nvPicPr>
          <p:cNvPr id="967" name="Google Shape;967;g11367521805_0_195"/>
          <p:cNvPicPr preferRelativeResize="0"/>
          <p:nvPr/>
        </p:nvPicPr>
        <p:blipFill rotWithShape="1">
          <a:blip r:embed="rId3">
            <a:alphaModFix/>
          </a:blip>
          <a:srcRect/>
          <a:stretch/>
        </p:blipFill>
        <p:spPr>
          <a:xfrm>
            <a:off x="5313097" y="3241675"/>
            <a:ext cx="2288488" cy="2631175"/>
          </a:xfrm>
          <a:prstGeom prst="rect">
            <a:avLst/>
          </a:prstGeom>
          <a:noFill/>
          <a:ln>
            <a:noFill/>
          </a:ln>
        </p:spPr>
      </p:pic>
      <p:sp>
        <p:nvSpPr>
          <p:cNvPr id="968" name="Google Shape;968;g11367521805_0_195"/>
          <p:cNvSpPr txBox="1"/>
          <p:nvPr/>
        </p:nvSpPr>
        <p:spPr>
          <a:xfrm>
            <a:off x="387526" y="5663326"/>
            <a:ext cx="43191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000000"/>
                </a:solidFill>
                <a:latin typeface="Calibri"/>
                <a:ea typeface="Calibri"/>
                <a:cs typeface="Calibri"/>
                <a:sym typeface="Calibri"/>
              </a:rPr>
              <a:t>Image source: Jason brownlee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g11367521805_0_198"/>
          <p:cNvSpPr txBox="1"/>
          <p:nvPr/>
        </p:nvSpPr>
        <p:spPr>
          <a:xfrm>
            <a:off x="932815" y="1118235"/>
            <a:ext cx="6775500" cy="28629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a:solidFill>
                  <a:srgbClr val="C00000"/>
                </a:solidFill>
                <a:latin typeface="Verdana"/>
                <a:ea typeface="Verdana"/>
                <a:cs typeface="Verdana"/>
                <a:sym typeface="Verdana"/>
              </a:rPr>
              <a:t>Regularization Algorithms</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Regularization Algorithms: Typically extend regression methods) that </a:t>
            </a:r>
            <a:r>
              <a:rPr lang="en-US" sz="1800">
                <a:solidFill>
                  <a:srgbClr val="FF0000"/>
                </a:solidFill>
                <a:latin typeface="Verdana"/>
                <a:ea typeface="Verdana"/>
                <a:cs typeface="Verdana"/>
                <a:sym typeface="Verdana"/>
              </a:rPr>
              <a:t>penalizes models based on their complexity</a:t>
            </a:r>
            <a:r>
              <a:rPr lang="en-US" sz="1800">
                <a:solidFill>
                  <a:srgbClr val="0000FF"/>
                </a:solidFill>
                <a:latin typeface="Verdana"/>
                <a:ea typeface="Verdana"/>
                <a:cs typeface="Verdana"/>
                <a:sym typeface="Verdana"/>
              </a:rPr>
              <a:t>, favoring simpler models that are also better at generalizing.</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888239f7437e39c_4"/>
          <p:cNvSpPr txBox="1"/>
          <p:nvPr/>
        </p:nvSpPr>
        <p:spPr>
          <a:xfrm>
            <a:off x="400647" y="1053313"/>
            <a:ext cx="7953600" cy="48936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FF0000"/>
                </a:solidFill>
                <a:latin typeface="Arial"/>
                <a:ea typeface="Arial"/>
                <a:cs typeface="Arial"/>
                <a:sym typeface="Arial"/>
              </a:rPr>
              <a:t>logistics</a:t>
            </a:r>
            <a:endParaRPr sz="2400" b="0" i="0" u="none" strike="noStrike" cap="none" dirty="0">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FF"/>
                </a:solidFill>
                <a:latin typeface="Arial"/>
                <a:ea typeface="Arial"/>
                <a:cs typeface="Arial"/>
                <a:sym typeface="Arial"/>
              </a:rPr>
              <a:t>1)  language of communication will be </a:t>
            </a:r>
            <a:r>
              <a:rPr lang="en-US" sz="2400" b="0" i="0" u="none" strike="noStrike" cap="none" dirty="0">
                <a:solidFill>
                  <a:srgbClr val="FF0000"/>
                </a:solidFill>
                <a:latin typeface="Arial"/>
                <a:ea typeface="Arial"/>
                <a:cs typeface="Arial"/>
                <a:sym typeface="Arial"/>
              </a:rPr>
              <a:t>English</a:t>
            </a:r>
            <a:endParaRPr sz="2400" b="0" i="0" u="none" strike="noStrike" cap="none" dirty="0">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FF"/>
                </a:solidFill>
                <a:latin typeface="Arial"/>
                <a:ea typeface="Arial"/>
                <a:cs typeface="Arial"/>
                <a:sym typeface="Arial"/>
              </a:rPr>
              <a:t>2) many participants from </a:t>
            </a:r>
            <a:r>
              <a:rPr lang="en-US" sz="2400" b="0" i="0" u="none" strike="noStrike" cap="none" dirty="0" err="1">
                <a:solidFill>
                  <a:srgbClr val="FF0000"/>
                </a:solidFill>
                <a:latin typeface="Arial"/>
                <a:ea typeface="Arial"/>
                <a:cs typeface="Arial"/>
                <a:sym typeface="Arial"/>
              </a:rPr>
              <a:t>Garje</a:t>
            </a:r>
            <a:r>
              <a:rPr lang="en-US" sz="2400" b="0" i="0" u="none" strike="noStrike" cap="none" dirty="0">
                <a:solidFill>
                  <a:srgbClr val="FF0000"/>
                </a:solidFill>
                <a:latin typeface="Arial"/>
                <a:ea typeface="Arial"/>
                <a:cs typeface="Arial"/>
                <a:sym typeface="Arial"/>
              </a:rPr>
              <a:t> Marathi </a:t>
            </a:r>
            <a:endParaRPr sz="2400" b="0" i="0" u="none" strike="noStrike" cap="none" dirty="0">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FF"/>
                </a:solidFill>
                <a:latin typeface="Arial"/>
                <a:ea typeface="Arial"/>
                <a:cs typeface="Arial"/>
                <a:sym typeface="Arial"/>
              </a:rPr>
              <a:t>3) However, the </a:t>
            </a:r>
            <a:r>
              <a:rPr lang="en-US" sz="2400" b="0" i="0" u="none" strike="noStrike" cap="none" dirty="0">
                <a:solidFill>
                  <a:srgbClr val="FF0000"/>
                </a:solidFill>
                <a:latin typeface="Arial"/>
                <a:ea typeface="Arial"/>
                <a:cs typeface="Arial"/>
                <a:sym typeface="Arial"/>
              </a:rPr>
              <a:t>core team </a:t>
            </a:r>
            <a:r>
              <a:rPr lang="en-US" sz="2400" b="0" i="0" u="none" strike="noStrike" cap="none" dirty="0">
                <a:solidFill>
                  <a:srgbClr val="0000FF"/>
                </a:solidFill>
                <a:latin typeface="Arial"/>
                <a:ea typeface="Arial"/>
                <a:cs typeface="Arial"/>
                <a:sym typeface="Arial"/>
              </a:rPr>
              <a:t>supporting me is from Oxford so based in UK and Europe (and are not from Indian background)</a:t>
            </a:r>
            <a:endParaRPr sz="2400" b="0" i="0" u="none" strike="noStrike" cap="none" dirty="0">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FF"/>
                </a:solidFill>
                <a:latin typeface="Arial"/>
                <a:ea typeface="Arial"/>
                <a:cs typeface="Arial"/>
                <a:sym typeface="Arial"/>
              </a:rPr>
              <a:t>so English works best - but I will explain in </a:t>
            </a:r>
            <a:r>
              <a:rPr lang="en-US" sz="2400" b="0" i="0" u="none" strike="noStrike" cap="none" dirty="0" err="1">
                <a:solidFill>
                  <a:srgbClr val="0000FF"/>
                </a:solidFill>
                <a:latin typeface="Arial"/>
                <a:ea typeface="Arial"/>
                <a:cs typeface="Arial"/>
                <a:sym typeface="Arial"/>
              </a:rPr>
              <a:t>marathi</a:t>
            </a:r>
            <a:r>
              <a:rPr lang="en-US" sz="2400" b="0" i="0" u="none" strike="noStrike" cap="none" dirty="0">
                <a:solidFill>
                  <a:srgbClr val="0000FF"/>
                </a:solidFill>
                <a:latin typeface="Arial"/>
                <a:ea typeface="Arial"/>
                <a:cs typeface="Arial"/>
                <a:sym typeface="Arial"/>
              </a:rPr>
              <a:t> if anyone wants</a:t>
            </a:r>
            <a:endParaRPr sz="2400" b="0" i="0" u="none" strike="noStrike" cap="none" dirty="0">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FF"/>
                </a:solidFill>
                <a:latin typeface="Arial"/>
                <a:ea typeface="Arial"/>
                <a:cs typeface="Arial"/>
                <a:sym typeface="Arial"/>
              </a:rPr>
              <a:t>4) This is a </a:t>
            </a:r>
            <a:r>
              <a:rPr lang="en-US" sz="2400" b="0" i="0" u="none" strike="noStrike" cap="none" dirty="0">
                <a:solidFill>
                  <a:srgbClr val="FF0000"/>
                </a:solidFill>
                <a:latin typeface="Arial"/>
                <a:ea typeface="Arial"/>
                <a:cs typeface="Arial"/>
                <a:sym typeface="Arial"/>
              </a:rPr>
              <a:t>charity/social venture </a:t>
            </a:r>
            <a:r>
              <a:rPr lang="en-US" sz="2400" b="0" i="0" u="none" strike="noStrike" cap="none" dirty="0">
                <a:solidFill>
                  <a:srgbClr val="0000FF"/>
                </a:solidFill>
                <a:latin typeface="Arial"/>
                <a:ea typeface="Arial"/>
                <a:cs typeface="Arial"/>
                <a:sym typeface="Arial"/>
              </a:rPr>
              <a:t>- so there is no cost </a:t>
            </a:r>
            <a:endParaRPr sz="2400" b="0" i="0" u="none" strike="noStrike" cap="none" dirty="0">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FF"/>
                </a:solidFill>
                <a:latin typeface="Arial"/>
                <a:ea typeface="Arial"/>
                <a:cs typeface="Arial"/>
                <a:sym typeface="Arial"/>
              </a:rPr>
              <a:t>5)  </a:t>
            </a:r>
            <a:r>
              <a:rPr lang="en-US" sz="2400" b="0" i="0" u="none" strike="noStrike" cap="none" dirty="0">
                <a:solidFill>
                  <a:srgbClr val="FF0000"/>
                </a:solidFill>
                <a:latin typeface="Arial"/>
                <a:ea typeface="Arial"/>
                <a:cs typeface="Arial"/>
                <a:sym typeface="Arial"/>
              </a:rPr>
              <a:t>Code</a:t>
            </a:r>
            <a:r>
              <a:rPr lang="en-US" sz="2400" b="0" i="0" u="none" strike="noStrike" cap="none" dirty="0">
                <a:solidFill>
                  <a:srgbClr val="0000FF"/>
                </a:solidFill>
                <a:latin typeface="Arial"/>
                <a:ea typeface="Arial"/>
                <a:cs typeface="Arial"/>
                <a:sym typeface="Arial"/>
              </a:rPr>
              <a:t> we will use follows this week onwards</a:t>
            </a:r>
            <a:endParaRPr sz="2400" b="0" i="0" u="none" strike="noStrike" cap="none" dirty="0">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FF"/>
                </a:solidFill>
                <a:latin typeface="Arial"/>
                <a:ea typeface="Arial"/>
                <a:cs typeface="Arial"/>
                <a:sym typeface="Arial"/>
              </a:rPr>
              <a:t>6)  Sessions will be </a:t>
            </a:r>
            <a:r>
              <a:rPr lang="en-US" sz="2400" b="0" i="0" u="none" strike="noStrike" cap="none" dirty="0">
                <a:solidFill>
                  <a:srgbClr val="FF0000"/>
                </a:solidFill>
                <a:latin typeface="Arial"/>
                <a:ea typeface="Arial"/>
                <a:cs typeface="Arial"/>
                <a:sym typeface="Arial"/>
              </a:rPr>
              <a:t>recorded</a:t>
            </a:r>
            <a:r>
              <a:rPr lang="en-US" sz="2400" b="0" i="0" u="none" strike="noStrike" cap="none" dirty="0">
                <a:solidFill>
                  <a:srgbClr val="0000FF"/>
                </a:solidFill>
                <a:latin typeface="Arial"/>
                <a:ea typeface="Arial"/>
                <a:cs typeface="Arial"/>
                <a:sym typeface="Arial"/>
              </a:rPr>
              <a:t> </a:t>
            </a:r>
            <a:endParaRPr sz="2400" b="0" i="0" u="none" strike="noStrike" cap="none" dirty="0">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FF"/>
                </a:solidFill>
                <a:latin typeface="Arial"/>
                <a:ea typeface="Arial"/>
                <a:cs typeface="Arial"/>
                <a:sym typeface="Arial"/>
              </a:rPr>
              <a:t>7) </a:t>
            </a:r>
            <a:r>
              <a:rPr lang="en-US" sz="2400" b="0" i="0" u="none" strike="noStrike" cap="none" dirty="0">
                <a:solidFill>
                  <a:srgbClr val="FF0000"/>
                </a:solidFill>
                <a:latin typeface="Arial"/>
                <a:ea typeface="Arial"/>
                <a:cs typeface="Arial"/>
                <a:sym typeface="Arial"/>
              </a:rPr>
              <a:t>Videos </a:t>
            </a:r>
            <a:r>
              <a:rPr lang="en-US" sz="2400" b="0" i="0" u="none" strike="noStrike" cap="none" dirty="0">
                <a:solidFill>
                  <a:srgbClr val="0000FF"/>
                </a:solidFill>
                <a:latin typeface="Arial"/>
                <a:ea typeface="Arial"/>
                <a:cs typeface="Arial"/>
                <a:sym typeface="Arial"/>
              </a:rPr>
              <a:t>will be accessed in a password protected site externally also</a:t>
            </a:r>
            <a:endParaRPr sz="2400" b="0" i="0" u="none" strike="noStrike" cap="none" dirty="0">
              <a:solidFill>
                <a:srgbClr val="0000FF"/>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g11367521805_0_201"/>
          <p:cNvSpPr txBox="1"/>
          <p:nvPr/>
        </p:nvSpPr>
        <p:spPr>
          <a:xfrm>
            <a:off x="704850" y="1741805"/>
            <a:ext cx="4086300" cy="28629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The most popular regularization algorithms are:</a:t>
            </a:r>
            <a:endParaRPr/>
          </a:p>
          <a:p>
            <a:pPr marL="285750" marR="0" lvl="0" indent="-285750" algn="just" rtl="0">
              <a:lnSpc>
                <a:spcPct val="150000"/>
              </a:lnSpc>
              <a:spcBef>
                <a:spcPts val="0"/>
              </a:spcBef>
              <a:spcAft>
                <a:spcPts val="0"/>
              </a:spcAft>
              <a:buClr>
                <a:srgbClr val="0000FF"/>
              </a:buClr>
              <a:buSzPts val="1800"/>
              <a:buFont typeface="Arial"/>
              <a:buChar char="•"/>
            </a:pPr>
            <a:r>
              <a:rPr lang="en-US" sz="1800">
                <a:solidFill>
                  <a:srgbClr val="0000FF"/>
                </a:solidFill>
                <a:latin typeface="Verdana"/>
                <a:ea typeface="Verdana"/>
                <a:cs typeface="Verdana"/>
                <a:sym typeface="Verdana"/>
              </a:rPr>
              <a:t>Ridge Regression</a:t>
            </a:r>
            <a:endParaRPr/>
          </a:p>
          <a:p>
            <a:pPr marL="285750" marR="0" lvl="0" indent="-285750" algn="just" rtl="0">
              <a:lnSpc>
                <a:spcPct val="150000"/>
              </a:lnSpc>
              <a:spcBef>
                <a:spcPts val="0"/>
              </a:spcBef>
              <a:spcAft>
                <a:spcPts val="0"/>
              </a:spcAft>
              <a:buClr>
                <a:srgbClr val="0000FF"/>
              </a:buClr>
              <a:buSzPts val="1800"/>
              <a:buFont typeface="Arial"/>
              <a:buChar char="•"/>
            </a:pPr>
            <a:r>
              <a:rPr lang="en-US" sz="1800">
                <a:solidFill>
                  <a:srgbClr val="0000FF"/>
                </a:solidFill>
                <a:latin typeface="Verdana"/>
                <a:ea typeface="Verdana"/>
                <a:cs typeface="Verdana"/>
                <a:sym typeface="Verdana"/>
              </a:rPr>
              <a:t>Least Absolute Shrinkage and Selection Operator (LASSO)</a:t>
            </a:r>
            <a:endParaRPr/>
          </a:p>
          <a:p>
            <a:pPr marL="285750" marR="0" lvl="0" indent="-285750" algn="just" rtl="0">
              <a:lnSpc>
                <a:spcPct val="150000"/>
              </a:lnSpc>
              <a:spcBef>
                <a:spcPts val="0"/>
              </a:spcBef>
              <a:spcAft>
                <a:spcPts val="0"/>
              </a:spcAft>
              <a:buClr>
                <a:srgbClr val="0000FF"/>
              </a:buClr>
              <a:buSzPts val="1800"/>
              <a:buFont typeface="Arial"/>
              <a:buChar char="•"/>
            </a:pPr>
            <a:r>
              <a:rPr lang="en-US" sz="1800">
                <a:solidFill>
                  <a:srgbClr val="0000FF"/>
                </a:solidFill>
                <a:latin typeface="Verdana"/>
                <a:ea typeface="Verdana"/>
                <a:cs typeface="Verdana"/>
                <a:sym typeface="Verdana"/>
              </a:rPr>
              <a:t>Elastic Net</a:t>
            </a:r>
            <a:endParaRPr/>
          </a:p>
          <a:p>
            <a:pPr marL="285750" marR="0" lvl="0" indent="-285750" algn="just" rtl="0">
              <a:lnSpc>
                <a:spcPct val="150000"/>
              </a:lnSpc>
              <a:spcBef>
                <a:spcPts val="0"/>
              </a:spcBef>
              <a:spcAft>
                <a:spcPts val="0"/>
              </a:spcAft>
              <a:buClr>
                <a:srgbClr val="0000FF"/>
              </a:buClr>
              <a:buSzPts val="1800"/>
              <a:buFont typeface="Arial"/>
              <a:buChar char="•"/>
            </a:pPr>
            <a:r>
              <a:rPr lang="en-US" sz="1800">
                <a:solidFill>
                  <a:srgbClr val="0000FF"/>
                </a:solidFill>
                <a:latin typeface="Verdana"/>
                <a:ea typeface="Verdana"/>
                <a:cs typeface="Verdana"/>
                <a:sym typeface="Verdana"/>
              </a:rPr>
              <a:t>Least-Angle Regression (LARS)</a:t>
            </a:r>
            <a:endParaRPr/>
          </a:p>
        </p:txBody>
      </p:sp>
      <p:pic>
        <p:nvPicPr>
          <p:cNvPr id="979" name="Google Shape;979;g11367521805_0_201"/>
          <p:cNvPicPr preferRelativeResize="0"/>
          <p:nvPr/>
        </p:nvPicPr>
        <p:blipFill rotWithShape="1">
          <a:blip r:embed="rId3">
            <a:alphaModFix/>
          </a:blip>
          <a:srcRect/>
          <a:stretch/>
        </p:blipFill>
        <p:spPr>
          <a:xfrm>
            <a:off x="5451475" y="1955800"/>
            <a:ext cx="2247900" cy="2571750"/>
          </a:xfrm>
          <a:prstGeom prst="rect">
            <a:avLst/>
          </a:prstGeom>
          <a:noFill/>
          <a:ln>
            <a:noFill/>
          </a:ln>
        </p:spPr>
      </p:pic>
      <p:sp>
        <p:nvSpPr>
          <p:cNvPr id="980" name="Google Shape;980;g11367521805_0_201"/>
          <p:cNvSpPr txBox="1"/>
          <p:nvPr/>
        </p:nvSpPr>
        <p:spPr>
          <a:xfrm>
            <a:off x="387526" y="5663326"/>
            <a:ext cx="43191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000000"/>
                </a:solidFill>
                <a:latin typeface="Calibri"/>
                <a:ea typeface="Calibri"/>
                <a:cs typeface="Calibri"/>
                <a:sym typeface="Calibri"/>
              </a:rPr>
              <a:t>Image source: Jason brownlee</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g11367521805_0_204"/>
          <p:cNvSpPr txBox="1"/>
          <p:nvPr/>
        </p:nvSpPr>
        <p:spPr>
          <a:xfrm>
            <a:off x="932180" y="1143000"/>
            <a:ext cx="6775500" cy="20319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a:solidFill>
                  <a:srgbClr val="C00000"/>
                </a:solidFill>
                <a:latin typeface="Verdana"/>
                <a:ea typeface="Verdana"/>
                <a:cs typeface="Verdana"/>
                <a:sym typeface="Verdana"/>
              </a:rPr>
              <a:t>Decision Tree Algorithms</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Decisions </a:t>
            </a:r>
            <a:r>
              <a:rPr lang="en-US" sz="1800">
                <a:solidFill>
                  <a:srgbClr val="FF0000"/>
                </a:solidFill>
                <a:latin typeface="Verdana"/>
                <a:ea typeface="Verdana"/>
                <a:cs typeface="Verdana"/>
                <a:sym typeface="Verdana"/>
              </a:rPr>
              <a:t>fork in tree structures </a:t>
            </a:r>
            <a:r>
              <a:rPr lang="en-US" sz="1800">
                <a:solidFill>
                  <a:srgbClr val="0000FF"/>
                </a:solidFill>
                <a:latin typeface="Verdana"/>
                <a:ea typeface="Verdana"/>
                <a:cs typeface="Verdana"/>
                <a:sym typeface="Verdana"/>
              </a:rPr>
              <a:t>until a prediction decision is made for a given record. Decision trees are </a:t>
            </a:r>
            <a:r>
              <a:rPr lang="en-US" sz="1800">
                <a:solidFill>
                  <a:srgbClr val="FF0000"/>
                </a:solidFill>
                <a:latin typeface="Verdana"/>
                <a:ea typeface="Verdana"/>
                <a:cs typeface="Verdana"/>
                <a:sym typeface="Verdana"/>
              </a:rPr>
              <a:t>often fast and accurate</a:t>
            </a:r>
            <a:endParaRPr sz="1800">
              <a:solidFill>
                <a:srgbClr val="0000FF"/>
              </a:solidFill>
              <a:latin typeface="Verdana"/>
              <a:ea typeface="Verdana"/>
              <a:cs typeface="Verdana"/>
              <a:sym typeface="Verdan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g11367521805_0_207"/>
          <p:cNvSpPr txBox="1"/>
          <p:nvPr/>
        </p:nvSpPr>
        <p:spPr>
          <a:xfrm>
            <a:off x="163830" y="981075"/>
            <a:ext cx="4803000" cy="20319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The most popular decision tree algorithms are:</a:t>
            </a:r>
            <a:endParaRPr/>
          </a:p>
          <a:p>
            <a:pPr marL="285750" marR="0" lvl="0" indent="-285750" algn="just" rtl="0">
              <a:lnSpc>
                <a:spcPct val="150000"/>
              </a:lnSpc>
              <a:spcBef>
                <a:spcPts val="0"/>
              </a:spcBef>
              <a:spcAft>
                <a:spcPts val="0"/>
              </a:spcAft>
              <a:buClr>
                <a:srgbClr val="0000FF"/>
              </a:buClr>
              <a:buSzPts val="1800"/>
              <a:buFont typeface="Arial"/>
              <a:buChar char="•"/>
            </a:pPr>
            <a:r>
              <a:rPr lang="en-US" sz="1800">
                <a:solidFill>
                  <a:srgbClr val="0000FF"/>
                </a:solidFill>
                <a:latin typeface="Verdana"/>
                <a:ea typeface="Verdana"/>
                <a:cs typeface="Verdana"/>
                <a:sym typeface="Verdana"/>
              </a:rPr>
              <a:t>Classification and Regression Tree (CART)</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p:txBody>
      </p:sp>
      <p:pic>
        <p:nvPicPr>
          <p:cNvPr id="991" name="Google Shape;991;g11367521805_0_207"/>
          <p:cNvPicPr preferRelativeResize="0"/>
          <p:nvPr/>
        </p:nvPicPr>
        <p:blipFill rotWithShape="1">
          <a:blip r:embed="rId3">
            <a:alphaModFix/>
          </a:blip>
          <a:srcRect/>
          <a:stretch/>
        </p:blipFill>
        <p:spPr>
          <a:xfrm>
            <a:off x="5438775" y="1696085"/>
            <a:ext cx="2774315" cy="3091815"/>
          </a:xfrm>
          <a:prstGeom prst="rect">
            <a:avLst/>
          </a:prstGeom>
          <a:noFill/>
          <a:ln>
            <a:noFill/>
          </a:ln>
        </p:spPr>
      </p:pic>
      <p:sp>
        <p:nvSpPr>
          <p:cNvPr id="992" name="Google Shape;992;g11367521805_0_207"/>
          <p:cNvSpPr txBox="1"/>
          <p:nvPr/>
        </p:nvSpPr>
        <p:spPr>
          <a:xfrm>
            <a:off x="387526" y="5663326"/>
            <a:ext cx="43191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000000"/>
                </a:solidFill>
                <a:latin typeface="Calibri"/>
                <a:ea typeface="Calibri"/>
                <a:cs typeface="Calibri"/>
                <a:sym typeface="Calibri"/>
              </a:rPr>
              <a:t>Image source: Jason brownlee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g11367521805_0_210"/>
          <p:cNvSpPr txBox="1"/>
          <p:nvPr/>
        </p:nvSpPr>
        <p:spPr>
          <a:xfrm>
            <a:off x="709930" y="1170305"/>
            <a:ext cx="7220700" cy="20319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a:solidFill>
                  <a:srgbClr val="C00000"/>
                </a:solidFill>
                <a:latin typeface="Verdana"/>
                <a:ea typeface="Verdana"/>
                <a:cs typeface="Verdana"/>
                <a:sym typeface="Verdana"/>
              </a:rPr>
              <a:t>Bayesian Algorithms</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Bayesian Algorithms: Apply Bayes’ Theorem for problems such as classification and regression.</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g11367521805_0_213"/>
          <p:cNvSpPr txBox="1"/>
          <p:nvPr/>
        </p:nvSpPr>
        <p:spPr>
          <a:xfrm>
            <a:off x="393065" y="1438275"/>
            <a:ext cx="4938300" cy="7851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An example of  </a:t>
            </a:r>
            <a:r>
              <a:rPr lang="en-US" sz="1800">
                <a:solidFill>
                  <a:srgbClr val="FF0000"/>
                </a:solidFill>
                <a:latin typeface="Verdana"/>
                <a:ea typeface="Verdana"/>
                <a:cs typeface="Verdana"/>
                <a:sym typeface="Verdana"/>
              </a:rPr>
              <a:t>Bayesian algorithm</a:t>
            </a:r>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Naive Bayes</a:t>
            </a:r>
            <a:endParaRPr/>
          </a:p>
        </p:txBody>
      </p:sp>
      <p:pic>
        <p:nvPicPr>
          <p:cNvPr id="1003" name="Google Shape;1003;g11367521805_0_213"/>
          <p:cNvPicPr preferRelativeResize="0"/>
          <p:nvPr/>
        </p:nvPicPr>
        <p:blipFill rotWithShape="1">
          <a:blip r:embed="rId3">
            <a:alphaModFix/>
          </a:blip>
          <a:srcRect/>
          <a:stretch/>
        </p:blipFill>
        <p:spPr>
          <a:xfrm>
            <a:off x="5589905" y="1812925"/>
            <a:ext cx="2837180" cy="3081655"/>
          </a:xfrm>
          <a:prstGeom prst="rect">
            <a:avLst/>
          </a:prstGeom>
          <a:noFill/>
          <a:ln>
            <a:noFill/>
          </a:ln>
        </p:spPr>
      </p:pic>
      <p:sp>
        <p:nvSpPr>
          <p:cNvPr id="1004" name="Google Shape;1004;g11367521805_0_213"/>
          <p:cNvSpPr txBox="1"/>
          <p:nvPr/>
        </p:nvSpPr>
        <p:spPr>
          <a:xfrm>
            <a:off x="387526" y="5663326"/>
            <a:ext cx="43191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000000"/>
                </a:solidFill>
                <a:latin typeface="Calibri"/>
                <a:ea typeface="Calibri"/>
                <a:cs typeface="Calibri"/>
                <a:sym typeface="Calibri"/>
              </a:rPr>
              <a:t>Image source: Jason brownlee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g11367521805_0_216"/>
          <p:cNvSpPr txBox="1"/>
          <p:nvPr/>
        </p:nvSpPr>
        <p:spPr>
          <a:xfrm>
            <a:off x="932815" y="1210945"/>
            <a:ext cx="6775500" cy="20319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a:solidFill>
                  <a:srgbClr val="C00000"/>
                </a:solidFill>
                <a:latin typeface="Verdana"/>
                <a:ea typeface="Verdana"/>
                <a:cs typeface="Verdana"/>
                <a:sym typeface="Verdana"/>
              </a:rPr>
              <a:t>Clustering Algorithms</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Clustering Algorithms </a:t>
            </a:r>
            <a:r>
              <a:rPr lang="en-US" sz="1800">
                <a:solidFill>
                  <a:srgbClr val="FF0000"/>
                </a:solidFill>
                <a:latin typeface="Verdana"/>
                <a:ea typeface="Verdana"/>
                <a:cs typeface="Verdana"/>
                <a:sym typeface="Verdana"/>
              </a:rPr>
              <a:t>are concerned with using the inherent structures in the data to best organize the data into groups of maximum commonality</a:t>
            </a:r>
            <a:r>
              <a:rPr lang="en-US" sz="1800">
                <a:solidFill>
                  <a:srgbClr val="0000FF"/>
                </a:solidFill>
                <a:latin typeface="Verdana"/>
                <a:ea typeface="Verdana"/>
                <a:cs typeface="Verdana"/>
                <a:sym typeface="Verdana"/>
              </a:rPr>
              <a:t>.</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pic>
        <p:nvPicPr>
          <p:cNvPr id="1014" name="Google Shape;1014;g11367521805_0_219"/>
          <p:cNvPicPr preferRelativeResize="0"/>
          <p:nvPr/>
        </p:nvPicPr>
        <p:blipFill rotWithShape="1">
          <a:blip r:embed="rId3">
            <a:alphaModFix/>
          </a:blip>
          <a:srcRect/>
          <a:stretch/>
        </p:blipFill>
        <p:spPr>
          <a:xfrm>
            <a:off x="1236980" y="1295400"/>
            <a:ext cx="6166485" cy="3891915"/>
          </a:xfrm>
          <a:prstGeom prst="rect">
            <a:avLst/>
          </a:prstGeom>
          <a:noFill/>
          <a:ln>
            <a:noFill/>
          </a:ln>
        </p:spPr>
      </p:pic>
      <p:sp>
        <p:nvSpPr>
          <p:cNvPr id="1015" name="Google Shape;1015;g11367521805_0_219"/>
          <p:cNvSpPr/>
          <p:nvPr/>
        </p:nvSpPr>
        <p:spPr>
          <a:xfrm>
            <a:off x="1236980" y="5611412"/>
            <a:ext cx="13179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C00000"/>
                </a:solidFill>
                <a:latin typeface="Verdana"/>
                <a:ea typeface="Verdana"/>
                <a:cs typeface="Verdana"/>
                <a:sym typeface="Verdana"/>
              </a:rPr>
              <a:t>Clustering:</a:t>
            </a:r>
            <a:endParaRPr sz="1700">
              <a:solidFill>
                <a:srgbClr val="000000"/>
              </a:solidFill>
              <a:latin typeface="Calibri"/>
              <a:ea typeface="Calibri"/>
              <a:cs typeface="Calibri"/>
              <a:sym typeface="Calibri"/>
            </a:endParaRPr>
          </a:p>
        </p:txBody>
      </p:sp>
      <p:sp>
        <p:nvSpPr>
          <p:cNvPr id="1016" name="Google Shape;1016;g11367521805_0_219"/>
          <p:cNvSpPr txBox="1"/>
          <p:nvPr/>
        </p:nvSpPr>
        <p:spPr>
          <a:xfrm>
            <a:off x="1005395" y="5949966"/>
            <a:ext cx="75261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0000"/>
                </a:solidFill>
                <a:latin typeface="Calibri"/>
                <a:ea typeface="Calibri"/>
                <a:cs typeface="Calibri"/>
                <a:sym typeface="Calibri"/>
              </a:rPr>
              <a:t>Image source: https://towardsdatascience.com/machine-learning-introduction-a-comprehensive-guide-af6712cf68a3</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g11367521805_0_222"/>
          <p:cNvSpPr txBox="1"/>
          <p:nvPr/>
        </p:nvSpPr>
        <p:spPr>
          <a:xfrm>
            <a:off x="932180" y="1359535"/>
            <a:ext cx="6775500" cy="7851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Example of Clustering algorithms:</a:t>
            </a:r>
            <a:endParaRPr/>
          </a:p>
          <a:p>
            <a:pPr marL="285750" marR="0" lvl="0" indent="-285750" algn="just" rtl="0">
              <a:lnSpc>
                <a:spcPct val="150000"/>
              </a:lnSpc>
              <a:spcBef>
                <a:spcPts val="0"/>
              </a:spcBef>
              <a:spcAft>
                <a:spcPts val="0"/>
              </a:spcAft>
              <a:buClr>
                <a:srgbClr val="0000FF"/>
              </a:buClr>
              <a:buSzPts val="1800"/>
              <a:buFont typeface="Arial"/>
              <a:buChar char="•"/>
            </a:pPr>
            <a:r>
              <a:rPr lang="en-US" sz="1800">
                <a:solidFill>
                  <a:srgbClr val="0000FF"/>
                </a:solidFill>
                <a:latin typeface="Verdana"/>
                <a:ea typeface="Verdana"/>
                <a:cs typeface="Verdana"/>
                <a:sym typeface="Verdana"/>
              </a:rPr>
              <a:t>k-Means</a:t>
            </a:r>
            <a:endParaRPr/>
          </a:p>
        </p:txBody>
      </p:sp>
      <p:pic>
        <p:nvPicPr>
          <p:cNvPr id="1022" name="Google Shape;1022;g11367521805_0_222"/>
          <p:cNvPicPr preferRelativeResize="0"/>
          <p:nvPr/>
        </p:nvPicPr>
        <p:blipFill rotWithShape="1">
          <a:blip r:embed="rId3">
            <a:alphaModFix/>
          </a:blip>
          <a:srcRect/>
          <a:stretch/>
        </p:blipFill>
        <p:spPr>
          <a:xfrm>
            <a:off x="3187065" y="2137077"/>
            <a:ext cx="2266950" cy="2381250"/>
          </a:xfrm>
          <a:prstGeom prst="rect">
            <a:avLst/>
          </a:prstGeom>
          <a:noFill/>
          <a:ln>
            <a:noFill/>
          </a:ln>
        </p:spPr>
      </p:pic>
      <p:sp>
        <p:nvSpPr>
          <p:cNvPr id="1023" name="Google Shape;1023;g11367521805_0_222"/>
          <p:cNvSpPr txBox="1"/>
          <p:nvPr/>
        </p:nvSpPr>
        <p:spPr>
          <a:xfrm>
            <a:off x="387526" y="5663326"/>
            <a:ext cx="43191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000000"/>
                </a:solidFill>
                <a:latin typeface="Calibri"/>
                <a:ea typeface="Calibri"/>
                <a:cs typeface="Calibri"/>
                <a:sym typeface="Calibri"/>
              </a:rPr>
              <a:t>Image source: Jason brownlee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g11367521805_0_225"/>
          <p:cNvSpPr txBox="1"/>
          <p:nvPr/>
        </p:nvSpPr>
        <p:spPr>
          <a:xfrm>
            <a:off x="932180" y="1062355"/>
            <a:ext cx="6775500" cy="32784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a:solidFill>
                  <a:srgbClr val="C00000"/>
                </a:solidFill>
                <a:latin typeface="Verdana"/>
                <a:ea typeface="Verdana"/>
                <a:cs typeface="Verdana"/>
                <a:sym typeface="Verdana"/>
              </a:rPr>
              <a:t>Association Rule Learning Algorithms</a:t>
            </a: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Association Rule Learning methods </a:t>
            </a:r>
            <a:r>
              <a:rPr lang="en-US" sz="1800">
                <a:solidFill>
                  <a:srgbClr val="FF0000"/>
                </a:solidFill>
                <a:latin typeface="Verdana"/>
                <a:ea typeface="Verdana"/>
                <a:cs typeface="Verdana"/>
                <a:sym typeface="Verdana"/>
              </a:rPr>
              <a:t>extract rules that best explain observed relationships </a:t>
            </a:r>
            <a:r>
              <a:rPr lang="en-US" sz="1800">
                <a:solidFill>
                  <a:srgbClr val="0000FF"/>
                </a:solidFill>
                <a:latin typeface="Verdana"/>
                <a:ea typeface="Verdana"/>
                <a:cs typeface="Verdana"/>
                <a:sym typeface="Verdana"/>
              </a:rPr>
              <a:t>between variables in data. These rules can discover </a:t>
            </a:r>
            <a:r>
              <a:rPr lang="en-US" sz="1800">
                <a:solidFill>
                  <a:srgbClr val="FF0000"/>
                </a:solidFill>
                <a:latin typeface="Verdana"/>
                <a:ea typeface="Verdana"/>
                <a:cs typeface="Verdana"/>
                <a:sym typeface="Verdana"/>
              </a:rPr>
              <a:t>important and commercially useful associations</a:t>
            </a:r>
            <a:r>
              <a:rPr lang="en-US" sz="1800">
                <a:solidFill>
                  <a:srgbClr val="0000FF"/>
                </a:solidFill>
                <a:latin typeface="Verdana"/>
                <a:ea typeface="Verdana"/>
                <a:cs typeface="Verdana"/>
                <a:sym typeface="Verdana"/>
              </a:rPr>
              <a:t> in large multidimensional datasets that can be exploited by an organization.</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g11367521805_0_228"/>
          <p:cNvSpPr txBox="1"/>
          <p:nvPr/>
        </p:nvSpPr>
        <p:spPr>
          <a:xfrm>
            <a:off x="785495" y="1419860"/>
            <a:ext cx="6775500" cy="2031900"/>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rgbClr val="C00000"/>
              </a:buClr>
              <a:buSzPts val="1800"/>
              <a:buFont typeface="Arial"/>
              <a:buChar char="•"/>
            </a:pPr>
            <a:r>
              <a:rPr lang="en-US" sz="1800">
                <a:solidFill>
                  <a:srgbClr val="C00000"/>
                </a:solidFill>
                <a:latin typeface="Verdana"/>
                <a:ea typeface="Verdana"/>
                <a:cs typeface="Verdana"/>
                <a:sym typeface="Verdana"/>
              </a:rPr>
              <a:t>Association rules: </a:t>
            </a:r>
            <a:r>
              <a:rPr lang="en-US" sz="1800">
                <a:solidFill>
                  <a:srgbClr val="0000FF"/>
                </a:solidFill>
                <a:latin typeface="Verdana"/>
                <a:ea typeface="Verdana"/>
                <a:cs typeface="Verdana"/>
                <a:sym typeface="Verdana"/>
              </a:rPr>
              <a:t>{onions,potatoes} - {burger} – </a:t>
            </a:r>
            <a:r>
              <a:rPr lang="en-US" sz="1800">
                <a:solidFill>
                  <a:srgbClr val="FF0000"/>
                </a:solidFill>
                <a:latin typeface="Verdana"/>
                <a:ea typeface="Verdana"/>
                <a:cs typeface="Verdana"/>
                <a:sym typeface="Verdana"/>
              </a:rPr>
              <a:t>market basket analysis </a:t>
            </a:r>
            <a:endParaRPr/>
          </a:p>
          <a:p>
            <a:pPr marL="0" marR="0" lvl="0" indent="0" algn="just" rtl="0">
              <a:lnSpc>
                <a:spcPct val="150000"/>
              </a:lnSpc>
              <a:spcBef>
                <a:spcPts val="0"/>
              </a:spcBef>
              <a:spcAft>
                <a:spcPts val="0"/>
              </a:spcAft>
              <a:buNone/>
            </a:pPr>
            <a:r>
              <a:rPr lang="en-US" sz="1800">
                <a:solidFill>
                  <a:srgbClr val="FF0000"/>
                </a:solidFill>
                <a:latin typeface="Verdana"/>
                <a:ea typeface="Verdana"/>
                <a:cs typeface="Verdana"/>
                <a:sym typeface="Verdana"/>
              </a:rPr>
              <a:t>  </a:t>
            </a:r>
            <a:r>
              <a:rPr lang="en-US" sz="1800">
                <a:solidFill>
                  <a:srgbClr val="0000FF"/>
                </a:solidFill>
                <a:latin typeface="Verdana"/>
                <a:ea typeface="Verdana"/>
                <a:cs typeface="Verdana"/>
                <a:sym typeface="Verdana"/>
              </a:rPr>
              <a:t>- Web usage mining, intrusion detection, continuous</a:t>
            </a:r>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   production, and bioinformatics. In contrast with</a:t>
            </a:r>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    </a:t>
            </a:r>
            <a:endParaRPr sz="1800">
              <a:solidFill>
                <a:srgbClr val="0000FF"/>
              </a:solidFill>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888239f7437e39c_8"/>
          <p:cNvSpPr txBox="1"/>
          <p:nvPr/>
        </p:nvSpPr>
        <p:spPr>
          <a:xfrm>
            <a:off x="391608" y="1322400"/>
            <a:ext cx="7953600" cy="48936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FF0000"/>
                </a:solidFill>
                <a:latin typeface="Arial"/>
                <a:ea typeface="Arial"/>
                <a:cs typeface="Arial"/>
                <a:sym typeface="Arial"/>
              </a:rPr>
              <a:t>Some terms and considerations</a:t>
            </a:r>
            <a:endParaRPr sz="2400" b="0" i="0" u="none" strike="noStrike" cap="none" dirty="0">
              <a:solidFill>
                <a:srgbClr val="FF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US" sz="2400" b="0" i="0" u="none" strike="noStrike" cap="none" dirty="0">
                <a:solidFill>
                  <a:srgbClr val="0000FF"/>
                </a:solidFill>
                <a:latin typeface="Arial"/>
                <a:ea typeface="Arial"/>
                <a:cs typeface="Arial"/>
                <a:sym typeface="Arial"/>
              </a:rPr>
              <a:t>If you are </a:t>
            </a:r>
            <a:r>
              <a:rPr lang="en-US" sz="2400" b="0" i="0" u="none" strike="noStrike" cap="none" dirty="0">
                <a:solidFill>
                  <a:srgbClr val="FF0000"/>
                </a:solidFill>
                <a:latin typeface="Arial"/>
                <a:ea typeface="Arial"/>
                <a:cs typeface="Arial"/>
                <a:sym typeface="Arial"/>
              </a:rPr>
              <a:t>under 18</a:t>
            </a:r>
            <a:r>
              <a:rPr lang="en-US" sz="2400" b="0" i="0" u="none" strike="noStrike" cap="none" dirty="0">
                <a:solidFill>
                  <a:srgbClr val="0000FF"/>
                </a:solidFill>
                <a:latin typeface="Arial"/>
                <a:ea typeface="Arial"/>
                <a:cs typeface="Arial"/>
                <a:sym typeface="Arial"/>
              </a:rPr>
              <a:t>, please let me know. We can still include you but we need to know this</a:t>
            </a:r>
            <a:endParaRPr lang="en-US" sz="2400" dirty="0">
              <a:solidFill>
                <a:srgbClr val="0000FF"/>
              </a:solidFill>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US" sz="2400" b="0" i="0" u="none" strike="noStrike" cap="none" dirty="0">
                <a:solidFill>
                  <a:srgbClr val="FF0000"/>
                </a:solidFill>
                <a:latin typeface="Arial"/>
                <a:ea typeface="Arial"/>
                <a:cs typeface="Arial"/>
                <a:sym typeface="Arial"/>
              </a:rPr>
              <a:t>Normal decorum and consideration </a:t>
            </a:r>
            <a:r>
              <a:rPr lang="en-US" sz="2400" b="0" i="0" u="none" strike="noStrike" cap="none" dirty="0">
                <a:solidFill>
                  <a:srgbClr val="0000FF"/>
                </a:solidFill>
                <a:latin typeface="Arial"/>
                <a:ea typeface="Arial"/>
                <a:cs typeface="Arial"/>
                <a:sym typeface="Arial"/>
              </a:rPr>
              <a:t>apply. There are different levels of skills in the group and we want to create a supportive learning atmosphere for everyone</a:t>
            </a: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US" sz="2400" b="0" i="0" u="none" strike="noStrike" cap="none" dirty="0">
                <a:solidFill>
                  <a:srgbClr val="0000FF"/>
                </a:solidFill>
                <a:latin typeface="Arial"/>
                <a:ea typeface="Arial"/>
                <a:cs typeface="Arial"/>
                <a:sym typeface="Arial"/>
              </a:rPr>
              <a:t>This is a </a:t>
            </a:r>
            <a:r>
              <a:rPr lang="en-US" sz="2400" b="0" i="0" u="none" strike="noStrike" cap="none" dirty="0">
                <a:solidFill>
                  <a:srgbClr val="FF0000"/>
                </a:solidFill>
                <a:latin typeface="Arial"/>
                <a:ea typeface="Arial"/>
                <a:cs typeface="Arial"/>
                <a:sym typeface="Arial"/>
              </a:rPr>
              <a:t>complex topic </a:t>
            </a:r>
            <a:r>
              <a:rPr lang="en-US" sz="2400" b="0" i="0" u="none" strike="noStrike" cap="none" dirty="0">
                <a:solidFill>
                  <a:srgbClr val="0000FF"/>
                </a:solidFill>
                <a:latin typeface="Arial"/>
                <a:ea typeface="Arial"/>
                <a:cs typeface="Arial"/>
                <a:sym typeface="Arial"/>
              </a:rPr>
              <a:t>- we have considerable experience teaching it and we have worked as a team before - so we aim to be supportive to the group and create a good learning atmosphere for all</a:t>
            </a: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n-US" sz="2400" dirty="0">
                <a:solidFill>
                  <a:srgbClr val="0000FF"/>
                </a:solidFill>
              </a:rPr>
              <a:t>This is an </a:t>
            </a:r>
            <a:r>
              <a:rPr lang="en-US" sz="2400" dirty="0">
                <a:solidFill>
                  <a:srgbClr val="FF0000"/>
                </a:solidFill>
              </a:rPr>
              <a:t>immersive course </a:t>
            </a:r>
            <a:r>
              <a:rPr lang="en-US" sz="2400" dirty="0">
                <a:solidFill>
                  <a:srgbClr val="0000FF"/>
                </a:solidFill>
              </a:rPr>
              <a:t>– try and spend as much time as possible over next 8 weeks</a:t>
            </a:r>
            <a:endParaRPr lang="en-US" sz="2400" b="0" i="0" u="none" strike="noStrike" cap="none" dirty="0">
              <a:solidFill>
                <a:srgbClr val="0000FF"/>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lphaLcParenR" startAt="3"/>
            </a:pPr>
            <a:endParaRPr sz="2400" b="0" i="0" u="none" strike="noStrike" cap="none" dirty="0">
              <a:solidFill>
                <a:srgbClr val="0000FF"/>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g11367521805_0_231"/>
          <p:cNvSpPr txBox="1"/>
          <p:nvPr/>
        </p:nvSpPr>
        <p:spPr>
          <a:xfrm>
            <a:off x="932815" y="1102360"/>
            <a:ext cx="6775500" cy="16161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The most popular association rule learning algorithms are:</a:t>
            </a:r>
            <a:endParaRPr sz="1800">
              <a:solidFill>
                <a:srgbClr val="0000FF"/>
              </a:solidFill>
              <a:latin typeface="Verdana"/>
              <a:ea typeface="Verdana"/>
              <a:cs typeface="Verdana"/>
              <a:sym typeface="Verdana"/>
            </a:endParaRPr>
          </a:p>
          <a:p>
            <a:pPr marL="285750" marR="0" lvl="0" indent="-285750" algn="just" rtl="0">
              <a:lnSpc>
                <a:spcPct val="150000"/>
              </a:lnSpc>
              <a:spcBef>
                <a:spcPts val="0"/>
              </a:spcBef>
              <a:spcAft>
                <a:spcPts val="0"/>
              </a:spcAft>
              <a:buClr>
                <a:srgbClr val="0000FF"/>
              </a:buClr>
              <a:buSzPts val="1800"/>
              <a:buFont typeface="Arial"/>
              <a:buChar char="•"/>
            </a:pPr>
            <a:r>
              <a:rPr lang="en-US" sz="1800">
                <a:solidFill>
                  <a:srgbClr val="0000FF"/>
                </a:solidFill>
                <a:latin typeface="Verdana"/>
                <a:ea typeface="Verdana"/>
                <a:cs typeface="Verdana"/>
                <a:sym typeface="Verdana"/>
              </a:rPr>
              <a:t>Apriori algorithm</a:t>
            </a:r>
            <a:endParaRPr sz="1800">
              <a:solidFill>
                <a:srgbClr val="0000FF"/>
              </a:solidFill>
              <a:latin typeface="Verdana"/>
              <a:ea typeface="Verdana"/>
              <a:cs typeface="Verdana"/>
              <a:sym typeface="Verdana"/>
            </a:endParaRPr>
          </a:p>
          <a:p>
            <a:pPr marL="285750" marR="0" lvl="0" indent="-285750" algn="just" rtl="0">
              <a:lnSpc>
                <a:spcPct val="150000"/>
              </a:lnSpc>
              <a:spcBef>
                <a:spcPts val="0"/>
              </a:spcBef>
              <a:spcAft>
                <a:spcPts val="0"/>
              </a:spcAft>
              <a:buClr>
                <a:srgbClr val="0000FF"/>
              </a:buClr>
              <a:buSzPts val="1800"/>
              <a:buFont typeface="Arial"/>
              <a:buChar char="•"/>
            </a:pPr>
            <a:r>
              <a:rPr lang="en-US" sz="1800">
                <a:solidFill>
                  <a:srgbClr val="0000FF"/>
                </a:solidFill>
                <a:latin typeface="Verdana"/>
                <a:ea typeface="Verdana"/>
                <a:cs typeface="Verdana"/>
                <a:sym typeface="Verdana"/>
              </a:rPr>
              <a:t>Eclat algorithm</a:t>
            </a:r>
            <a:endParaRPr sz="1800">
              <a:solidFill>
                <a:srgbClr val="0000FF"/>
              </a:solidFill>
              <a:latin typeface="Verdana"/>
              <a:ea typeface="Verdana"/>
              <a:cs typeface="Verdana"/>
              <a:sym typeface="Verdana"/>
            </a:endParaRPr>
          </a:p>
        </p:txBody>
      </p:sp>
      <p:pic>
        <p:nvPicPr>
          <p:cNvPr id="1039" name="Google Shape;1039;g11367521805_0_231"/>
          <p:cNvPicPr preferRelativeResize="0"/>
          <p:nvPr/>
        </p:nvPicPr>
        <p:blipFill rotWithShape="1">
          <a:blip r:embed="rId3">
            <a:alphaModFix/>
          </a:blip>
          <a:srcRect/>
          <a:stretch/>
        </p:blipFill>
        <p:spPr>
          <a:xfrm>
            <a:off x="3205480" y="2855595"/>
            <a:ext cx="2228850" cy="2590800"/>
          </a:xfrm>
          <a:prstGeom prst="rect">
            <a:avLst/>
          </a:prstGeom>
          <a:noFill/>
          <a:ln>
            <a:noFill/>
          </a:ln>
        </p:spPr>
      </p:pic>
      <p:sp>
        <p:nvSpPr>
          <p:cNvPr id="1040" name="Google Shape;1040;g11367521805_0_231"/>
          <p:cNvSpPr txBox="1"/>
          <p:nvPr/>
        </p:nvSpPr>
        <p:spPr>
          <a:xfrm>
            <a:off x="387526" y="5663326"/>
            <a:ext cx="43191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000000"/>
                </a:solidFill>
                <a:latin typeface="Calibri"/>
                <a:ea typeface="Calibri"/>
                <a:cs typeface="Calibri"/>
                <a:sym typeface="Calibri"/>
              </a:rPr>
              <a:t>Image source: Jason brownlee</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g11367521805_0_234"/>
          <p:cNvSpPr txBox="1"/>
          <p:nvPr/>
        </p:nvSpPr>
        <p:spPr>
          <a:xfrm>
            <a:off x="932815" y="1118870"/>
            <a:ext cx="6775500" cy="20319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a:solidFill>
                  <a:srgbClr val="C00000"/>
                </a:solidFill>
                <a:latin typeface="Verdana"/>
                <a:ea typeface="Verdana"/>
                <a:cs typeface="Verdana"/>
                <a:sym typeface="Verdana"/>
              </a:rPr>
              <a:t>Dimensionality Reduction Algorithms</a:t>
            </a: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Dimensional Reduction Algorithms - </a:t>
            </a:r>
            <a:r>
              <a:rPr lang="en-US" sz="1800">
                <a:solidFill>
                  <a:srgbClr val="FF0000"/>
                </a:solidFill>
                <a:latin typeface="Verdana"/>
                <a:ea typeface="Verdana"/>
                <a:cs typeface="Verdana"/>
                <a:sym typeface="Verdana"/>
              </a:rPr>
              <a:t>exploit the inherent structure in the data </a:t>
            </a:r>
            <a:r>
              <a:rPr lang="en-US" sz="1800">
                <a:solidFill>
                  <a:srgbClr val="0000FF"/>
                </a:solidFill>
                <a:latin typeface="Verdana"/>
                <a:ea typeface="Verdana"/>
                <a:cs typeface="Verdana"/>
                <a:sym typeface="Verdana"/>
              </a:rPr>
              <a:t>to summarize or describe the data using less information. This can then be used to in  supervised learning method. </a:t>
            </a:r>
            <a:endParaRPr/>
          </a:p>
        </p:txBody>
      </p:sp>
      <p:pic>
        <p:nvPicPr>
          <p:cNvPr id="1046" name="Google Shape;1046;g11367521805_0_234"/>
          <p:cNvPicPr preferRelativeResize="0"/>
          <p:nvPr/>
        </p:nvPicPr>
        <p:blipFill rotWithShape="1">
          <a:blip r:embed="rId3">
            <a:alphaModFix/>
          </a:blip>
          <a:srcRect/>
          <a:stretch/>
        </p:blipFill>
        <p:spPr>
          <a:xfrm>
            <a:off x="4770755" y="3232654"/>
            <a:ext cx="2209800" cy="2628900"/>
          </a:xfrm>
          <a:prstGeom prst="rect">
            <a:avLst/>
          </a:prstGeom>
          <a:noFill/>
          <a:ln>
            <a:noFill/>
          </a:ln>
        </p:spPr>
      </p:pic>
      <p:sp>
        <p:nvSpPr>
          <p:cNvPr id="1047" name="Google Shape;1047;g11367521805_0_234"/>
          <p:cNvSpPr txBox="1"/>
          <p:nvPr/>
        </p:nvSpPr>
        <p:spPr>
          <a:xfrm>
            <a:off x="387526" y="5663326"/>
            <a:ext cx="43191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000000"/>
                </a:solidFill>
                <a:latin typeface="Calibri"/>
                <a:ea typeface="Calibri"/>
                <a:cs typeface="Calibri"/>
                <a:sym typeface="Calibri"/>
              </a:rPr>
              <a:t>Image source: Jason brownlee</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g11367521805_0_237"/>
          <p:cNvSpPr txBox="1"/>
          <p:nvPr/>
        </p:nvSpPr>
        <p:spPr>
          <a:xfrm>
            <a:off x="932815" y="1097915"/>
            <a:ext cx="6775500" cy="49410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a:solidFill>
                  <a:srgbClr val="C00000"/>
                </a:solidFill>
                <a:latin typeface="Verdana"/>
                <a:ea typeface="Verdana"/>
                <a:cs typeface="Verdana"/>
                <a:sym typeface="Verdana"/>
              </a:rPr>
              <a:t>Dimensionality Reduction:</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Typically, </a:t>
            </a:r>
            <a:r>
              <a:rPr lang="en-US" sz="1800">
                <a:solidFill>
                  <a:srgbClr val="FF0000"/>
                </a:solidFill>
                <a:latin typeface="Verdana"/>
                <a:ea typeface="Verdana"/>
                <a:cs typeface="Verdana"/>
                <a:sym typeface="Verdana"/>
              </a:rPr>
              <a:t>each observation comes with a high number of features</a:t>
            </a:r>
            <a:r>
              <a:rPr lang="en-US" sz="1800">
                <a:solidFill>
                  <a:srgbClr val="0000FF"/>
                </a:solidFill>
                <a:latin typeface="Verdana"/>
                <a:ea typeface="Verdana"/>
                <a:cs typeface="Verdana"/>
                <a:sym typeface="Verdana"/>
              </a:rPr>
              <a:t> (high dimensionality). This can be a challenge because of sparse matrices and computational performance. Hence, we need dimensionality reduction. </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FF0000"/>
                </a:solidFill>
                <a:latin typeface="Verdana"/>
                <a:ea typeface="Verdana"/>
                <a:cs typeface="Verdana"/>
                <a:sym typeface="Verdana"/>
              </a:rPr>
              <a:t>Dimensionality reduction </a:t>
            </a:r>
            <a:r>
              <a:rPr lang="en-US" sz="1800">
                <a:solidFill>
                  <a:srgbClr val="0000FF"/>
                </a:solidFill>
                <a:latin typeface="Verdana"/>
                <a:ea typeface="Verdana"/>
                <a:cs typeface="Verdana"/>
                <a:sym typeface="Verdana"/>
              </a:rPr>
              <a:t>finds correlations between  features, which could represent redundant information because some features could be partially explained with the other features. </a:t>
            </a:r>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pic>
        <p:nvPicPr>
          <p:cNvPr id="1057" name="Google Shape;1057;g11367521805_0_240"/>
          <p:cNvPicPr preferRelativeResize="0"/>
          <p:nvPr/>
        </p:nvPicPr>
        <p:blipFill rotWithShape="1">
          <a:blip r:embed="rId3">
            <a:alphaModFix/>
          </a:blip>
          <a:srcRect/>
          <a:stretch/>
        </p:blipFill>
        <p:spPr>
          <a:xfrm>
            <a:off x="1003300" y="1553845"/>
            <a:ext cx="6633845" cy="3375660"/>
          </a:xfrm>
          <a:prstGeom prst="rect">
            <a:avLst/>
          </a:prstGeom>
          <a:noFill/>
          <a:ln>
            <a:noFill/>
          </a:ln>
        </p:spPr>
      </p:pic>
      <p:sp>
        <p:nvSpPr>
          <p:cNvPr id="1058" name="Google Shape;1058;g11367521805_0_240"/>
          <p:cNvSpPr txBox="1"/>
          <p:nvPr/>
        </p:nvSpPr>
        <p:spPr>
          <a:xfrm>
            <a:off x="712431" y="5726904"/>
            <a:ext cx="7490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0000"/>
                </a:solidFill>
                <a:latin typeface="Calibri"/>
                <a:ea typeface="Calibri"/>
                <a:cs typeface="Calibri"/>
                <a:sym typeface="Calibri"/>
              </a:rPr>
              <a:t>Image source: https://towardsdatascience.com/machine-learning-introduction-a-comprehensive-guide-af6712cf68a3</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g11367521805_0_243"/>
          <p:cNvSpPr txBox="1"/>
          <p:nvPr/>
        </p:nvSpPr>
        <p:spPr>
          <a:xfrm>
            <a:off x="932815" y="1138555"/>
            <a:ext cx="6775500" cy="24474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a:solidFill>
                  <a:srgbClr val="C00000"/>
                </a:solidFill>
                <a:latin typeface="Verdana"/>
                <a:ea typeface="Verdana"/>
                <a:cs typeface="Verdana"/>
                <a:sym typeface="Verdana"/>
              </a:rPr>
              <a:t>Ensemble Algorithms</a:t>
            </a: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Ensemble methods are </a:t>
            </a:r>
            <a:r>
              <a:rPr lang="en-US" sz="1800">
                <a:solidFill>
                  <a:srgbClr val="FF0000"/>
                </a:solidFill>
                <a:latin typeface="Verdana"/>
                <a:ea typeface="Verdana"/>
                <a:cs typeface="Verdana"/>
                <a:sym typeface="Verdana"/>
              </a:rPr>
              <a:t>models composed of multiple weaker models that are independently trained and whose predictions are combined</a:t>
            </a:r>
            <a:r>
              <a:rPr lang="en-US" sz="1800">
                <a:solidFill>
                  <a:srgbClr val="0000FF"/>
                </a:solidFill>
                <a:latin typeface="Verdana"/>
                <a:ea typeface="Verdana"/>
                <a:cs typeface="Verdana"/>
                <a:sym typeface="Verdana"/>
              </a:rPr>
              <a:t> in some way to make the overall prediction.</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g11367521805_0_246"/>
          <p:cNvSpPr txBox="1"/>
          <p:nvPr/>
        </p:nvSpPr>
        <p:spPr>
          <a:xfrm>
            <a:off x="245110" y="940435"/>
            <a:ext cx="6775500" cy="16161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This is a very powerful class of techniques and as such is very popular.</a:t>
            </a:r>
            <a:endParaRPr/>
          </a:p>
          <a:p>
            <a:pPr marL="285750" marR="0" lvl="0" indent="-285750" algn="just" rtl="0">
              <a:lnSpc>
                <a:spcPct val="150000"/>
              </a:lnSpc>
              <a:spcBef>
                <a:spcPts val="0"/>
              </a:spcBef>
              <a:spcAft>
                <a:spcPts val="0"/>
              </a:spcAft>
              <a:buClr>
                <a:srgbClr val="0000FF"/>
              </a:buClr>
              <a:buSzPts val="1800"/>
              <a:buFont typeface="Arial"/>
              <a:buChar char="•"/>
            </a:pPr>
            <a:r>
              <a:rPr lang="en-US" sz="1800">
                <a:solidFill>
                  <a:srgbClr val="0000FF"/>
                </a:solidFill>
                <a:latin typeface="Verdana"/>
                <a:ea typeface="Verdana"/>
                <a:cs typeface="Verdana"/>
                <a:sym typeface="Verdana"/>
              </a:rPr>
              <a:t>Boosting</a:t>
            </a:r>
            <a:endParaRPr/>
          </a:p>
          <a:p>
            <a:pPr marL="285750" marR="0" lvl="0" indent="-285750" algn="just" rtl="0">
              <a:lnSpc>
                <a:spcPct val="150000"/>
              </a:lnSpc>
              <a:spcBef>
                <a:spcPts val="0"/>
              </a:spcBef>
              <a:spcAft>
                <a:spcPts val="0"/>
              </a:spcAft>
              <a:buClr>
                <a:srgbClr val="0000FF"/>
              </a:buClr>
              <a:buSzPts val="1800"/>
              <a:buFont typeface="Arial"/>
              <a:buChar char="•"/>
            </a:pPr>
            <a:r>
              <a:rPr lang="en-US" sz="1800">
                <a:solidFill>
                  <a:srgbClr val="0000FF"/>
                </a:solidFill>
                <a:latin typeface="Verdana"/>
                <a:ea typeface="Verdana"/>
                <a:cs typeface="Verdana"/>
                <a:sym typeface="Verdana"/>
              </a:rPr>
              <a:t>Bootstrapped Aggregation (Bagging)</a:t>
            </a:r>
            <a:endParaRPr/>
          </a:p>
        </p:txBody>
      </p:sp>
      <p:pic>
        <p:nvPicPr>
          <p:cNvPr id="1069" name="Google Shape;1069;g11367521805_0_246"/>
          <p:cNvPicPr preferRelativeResize="0"/>
          <p:nvPr/>
        </p:nvPicPr>
        <p:blipFill rotWithShape="1">
          <a:blip r:embed="rId3">
            <a:alphaModFix/>
          </a:blip>
          <a:srcRect/>
          <a:stretch/>
        </p:blipFill>
        <p:spPr>
          <a:xfrm>
            <a:off x="6137275" y="1839595"/>
            <a:ext cx="2200275" cy="2447925"/>
          </a:xfrm>
          <a:prstGeom prst="rect">
            <a:avLst/>
          </a:prstGeom>
          <a:noFill/>
          <a:ln>
            <a:noFill/>
          </a:ln>
        </p:spPr>
      </p:pic>
      <p:sp>
        <p:nvSpPr>
          <p:cNvPr id="1070" name="Google Shape;1070;g11367521805_0_246"/>
          <p:cNvSpPr txBox="1"/>
          <p:nvPr/>
        </p:nvSpPr>
        <p:spPr>
          <a:xfrm>
            <a:off x="387526" y="5663326"/>
            <a:ext cx="43191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000000"/>
                </a:solidFill>
                <a:latin typeface="Calibri"/>
                <a:ea typeface="Calibri"/>
                <a:cs typeface="Calibri"/>
                <a:sym typeface="Calibri"/>
              </a:rPr>
              <a:t>Image source: Jason brownlee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g11367521805_0_249"/>
          <p:cNvSpPr/>
          <p:nvPr/>
        </p:nvSpPr>
        <p:spPr>
          <a:xfrm>
            <a:off x="896337" y="2699392"/>
            <a:ext cx="7387800" cy="954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rgbClr val="FF0000"/>
                </a:solidFill>
                <a:latin typeface="Verdana"/>
                <a:ea typeface="Verdana"/>
                <a:cs typeface="Verdana"/>
                <a:sym typeface="Verdana"/>
              </a:rPr>
              <a:t>ML/DL </a:t>
            </a:r>
            <a:endParaRPr/>
          </a:p>
          <a:p>
            <a:pPr marL="0" marR="0" lvl="0" indent="0" algn="ctr" rtl="0">
              <a:spcBef>
                <a:spcPts val="0"/>
              </a:spcBef>
              <a:spcAft>
                <a:spcPts val="0"/>
              </a:spcAft>
              <a:buNone/>
            </a:pPr>
            <a:r>
              <a:rPr lang="en-US" sz="2000" b="1">
                <a:solidFill>
                  <a:srgbClr val="FF0000"/>
                </a:solidFill>
                <a:latin typeface="Verdana"/>
                <a:ea typeface="Verdana"/>
                <a:cs typeface="Verdana"/>
                <a:sym typeface="Verdana"/>
              </a:rPr>
              <a:t>Basic terminology and notations to get started </a:t>
            </a:r>
            <a:endParaRPr/>
          </a:p>
          <a:p>
            <a:pPr marL="0" marR="0" lvl="0" indent="0" algn="l" rtl="0">
              <a:spcBef>
                <a:spcPts val="0"/>
              </a:spcBef>
              <a:spcAft>
                <a:spcPts val="0"/>
              </a:spcAft>
              <a:buNone/>
            </a:pPr>
            <a:endParaRPr sz="1600">
              <a:solidFill>
                <a:srgbClr val="0000FF"/>
              </a:solidFill>
              <a:latin typeface="Verdana"/>
              <a:ea typeface="Verdana"/>
              <a:cs typeface="Verdana"/>
              <a:sym typeface="Verdan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g11367521805_0_252"/>
          <p:cNvSpPr txBox="1"/>
          <p:nvPr/>
        </p:nvSpPr>
        <p:spPr>
          <a:xfrm>
            <a:off x="932180" y="1077595"/>
            <a:ext cx="6775500" cy="32784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a:solidFill>
                  <a:srgbClr val="C00000"/>
                </a:solidFill>
                <a:latin typeface="Verdana"/>
                <a:ea typeface="Verdana"/>
                <a:cs typeface="Verdana"/>
                <a:sym typeface="Verdana"/>
              </a:rPr>
              <a:t>Basic Terminology and Notations</a:t>
            </a:r>
            <a:endParaRPr sz="1800">
              <a:solidFill>
                <a:srgbClr val="0000FF"/>
              </a:solidFill>
              <a:latin typeface="Verdana"/>
              <a:ea typeface="Verdana"/>
              <a:cs typeface="Verdana"/>
              <a:sym typeface="Verdana"/>
            </a:endParaRPr>
          </a:p>
          <a:p>
            <a:pPr marL="285750" marR="0" lvl="0" indent="-285750" algn="just" rtl="0">
              <a:lnSpc>
                <a:spcPct val="150000"/>
              </a:lnSpc>
              <a:spcBef>
                <a:spcPts val="0"/>
              </a:spcBef>
              <a:spcAft>
                <a:spcPts val="0"/>
              </a:spcAft>
              <a:buClr>
                <a:srgbClr val="0000FF"/>
              </a:buClr>
              <a:buSzPts val="1800"/>
              <a:buFont typeface="Arial"/>
              <a:buChar char="•"/>
            </a:pPr>
            <a:r>
              <a:rPr lang="en-US" sz="1800">
                <a:solidFill>
                  <a:srgbClr val="0000FF"/>
                </a:solidFill>
                <a:latin typeface="Verdana"/>
                <a:ea typeface="Verdana"/>
                <a:cs typeface="Verdana"/>
                <a:sym typeface="Verdana"/>
              </a:rPr>
              <a:t>Each separate row of the matrix is a sample, </a:t>
            </a:r>
            <a:r>
              <a:rPr lang="en-US" sz="1800">
                <a:solidFill>
                  <a:srgbClr val="FF0000"/>
                </a:solidFill>
                <a:latin typeface="Verdana"/>
                <a:ea typeface="Verdana"/>
                <a:cs typeface="Verdana"/>
                <a:sym typeface="Verdana"/>
              </a:rPr>
              <a:t>observation or data point</a:t>
            </a:r>
            <a:r>
              <a:rPr lang="en-US" sz="1800">
                <a:solidFill>
                  <a:srgbClr val="0000FF"/>
                </a:solidFill>
                <a:latin typeface="Verdana"/>
                <a:ea typeface="Verdana"/>
                <a:cs typeface="Verdana"/>
                <a:sym typeface="Verdana"/>
              </a:rPr>
              <a:t>.</a:t>
            </a:r>
            <a:endParaRPr/>
          </a:p>
          <a:p>
            <a:pPr marL="285750" marR="0" lvl="0" indent="-285750" algn="just" rtl="0">
              <a:lnSpc>
                <a:spcPct val="150000"/>
              </a:lnSpc>
              <a:spcBef>
                <a:spcPts val="0"/>
              </a:spcBef>
              <a:spcAft>
                <a:spcPts val="0"/>
              </a:spcAft>
              <a:buClr>
                <a:srgbClr val="0000FF"/>
              </a:buClr>
              <a:buSzPts val="1800"/>
              <a:buFont typeface="Arial"/>
              <a:buChar char="•"/>
            </a:pPr>
            <a:r>
              <a:rPr lang="en-US" sz="1800">
                <a:solidFill>
                  <a:srgbClr val="0000FF"/>
                </a:solidFill>
                <a:latin typeface="Verdana"/>
                <a:ea typeface="Verdana"/>
                <a:cs typeface="Verdana"/>
                <a:sym typeface="Verdana"/>
              </a:rPr>
              <a:t>Each </a:t>
            </a:r>
            <a:r>
              <a:rPr lang="en-US" sz="1800">
                <a:solidFill>
                  <a:srgbClr val="FF0000"/>
                </a:solidFill>
                <a:latin typeface="Verdana"/>
                <a:ea typeface="Verdana"/>
                <a:cs typeface="Verdana"/>
                <a:sym typeface="Verdana"/>
              </a:rPr>
              <a:t>column is feature </a:t>
            </a:r>
            <a:r>
              <a:rPr lang="en-US" sz="1800">
                <a:solidFill>
                  <a:srgbClr val="0000FF"/>
                </a:solidFill>
                <a:latin typeface="Verdana"/>
                <a:ea typeface="Verdana"/>
                <a:cs typeface="Verdana"/>
                <a:sym typeface="Verdana"/>
              </a:rPr>
              <a:t>(or attribute) of that observation.</a:t>
            </a:r>
            <a:endParaRPr/>
          </a:p>
          <a:p>
            <a:pPr marL="285750" marR="0" lvl="0" indent="-285750" algn="just" rtl="0">
              <a:lnSpc>
                <a:spcPct val="150000"/>
              </a:lnSpc>
              <a:spcBef>
                <a:spcPts val="0"/>
              </a:spcBef>
              <a:spcAft>
                <a:spcPts val="0"/>
              </a:spcAft>
              <a:buClr>
                <a:srgbClr val="0000FF"/>
              </a:buClr>
              <a:buSzPts val="1800"/>
              <a:buFont typeface="Arial"/>
              <a:buChar char="•"/>
            </a:pPr>
            <a:r>
              <a:rPr lang="en-US" sz="1800">
                <a:solidFill>
                  <a:srgbClr val="0000FF"/>
                </a:solidFill>
                <a:latin typeface="Verdana"/>
                <a:ea typeface="Verdana"/>
                <a:cs typeface="Verdana"/>
                <a:sym typeface="Verdana"/>
              </a:rPr>
              <a:t>Usually there is one column (or feature), that we will call the </a:t>
            </a:r>
            <a:r>
              <a:rPr lang="en-US" sz="1800">
                <a:solidFill>
                  <a:srgbClr val="FF0000"/>
                </a:solidFill>
                <a:latin typeface="Verdana"/>
                <a:ea typeface="Verdana"/>
                <a:cs typeface="Verdana"/>
                <a:sym typeface="Verdana"/>
              </a:rPr>
              <a:t>target, label or response</a:t>
            </a:r>
            <a:r>
              <a:rPr lang="en-US" sz="1800">
                <a:solidFill>
                  <a:srgbClr val="0000FF"/>
                </a:solidFill>
                <a:latin typeface="Verdana"/>
                <a:ea typeface="Verdana"/>
                <a:cs typeface="Verdana"/>
                <a:sym typeface="Verdana"/>
              </a:rPr>
              <a:t>, and its the value or class that we’re trying to predict.</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pic>
        <p:nvPicPr>
          <p:cNvPr id="1085" name="Google Shape;1085;g11367521805_0_255"/>
          <p:cNvPicPr preferRelativeResize="0"/>
          <p:nvPr/>
        </p:nvPicPr>
        <p:blipFill rotWithShape="1">
          <a:blip r:embed="rId3">
            <a:alphaModFix/>
          </a:blip>
          <a:srcRect/>
          <a:stretch/>
        </p:blipFill>
        <p:spPr>
          <a:xfrm>
            <a:off x="280394" y="1146175"/>
            <a:ext cx="8014865" cy="4579922"/>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g11367521805_0_258"/>
          <p:cNvSpPr txBox="1"/>
          <p:nvPr/>
        </p:nvSpPr>
        <p:spPr>
          <a:xfrm>
            <a:off x="712431" y="5726904"/>
            <a:ext cx="7490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0000"/>
                </a:solidFill>
                <a:latin typeface="Calibri"/>
                <a:ea typeface="Calibri"/>
                <a:cs typeface="Calibri"/>
                <a:sym typeface="Calibri"/>
              </a:rPr>
              <a:t>Image source: https://towardsdatascience.com/machine-learning-introduction-a-comprehensive-guide-af6712cf68a3</a:t>
            </a:r>
            <a:endParaRPr/>
          </a:p>
        </p:txBody>
      </p:sp>
      <p:pic>
        <p:nvPicPr>
          <p:cNvPr id="1091" name="Google Shape;1091;g11367521805_0_258" descr="Image for post"/>
          <p:cNvPicPr preferRelativeResize="0"/>
          <p:nvPr/>
        </p:nvPicPr>
        <p:blipFill rotWithShape="1">
          <a:blip r:embed="rId3">
            <a:alphaModFix/>
          </a:blip>
          <a:srcRect/>
          <a:stretch/>
        </p:blipFill>
        <p:spPr>
          <a:xfrm>
            <a:off x="712431" y="1148379"/>
            <a:ext cx="7267540" cy="43113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888239f7437e39c_12"/>
          <p:cNvSpPr txBox="1"/>
          <p:nvPr/>
        </p:nvSpPr>
        <p:spPr>
          <a:xfrm>
            <a:off x="595200" y="1322400"/>
            <a:ext cx="7953600"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FF"/>
                </a:solidFill>
                <a:latin typeface="Arial"/>
                <a:ea typeface="Arial"/>
                <a:cs typeface="Arial"/>
                <a:sym typeface="Arial"/>
              </a:rPr>
              <a:t>d)  In many ways, </a:t>
            </a:r>
            <a:r>
              <a:rPr lang="en-US" sz="2400" b="0" i="0" u="none" strike="noStrike" cap="none" dirty="0">
                <a:solidFill>
                  <a:srgbClr val="FF0000"/>
                </a:solidFill>
                <a:latin typeface="Arial"/>
                <a:ea typeface="Arial"/>
                <a:cs typeface="Arial"/>
                <a:sym typeface="Arial"/>
              </a:rPr>
              <a:t>questions are the answer </a:t>
            </a:r>
            <a:r>
              <a:rPr lang="en-US" sz="2400" b="0" i="0" u="none" strike="noStrike" cap="none" dirty="0">
                <a:solidFill>
                  <a:srgbClr val="0000FF"/>
                </a:solidFill>
                <a:latin typeface="Arial"/>
                <a:ea typeface="Arial"/>
                <a:cs typeface="Arial"/>
                <a:sym typeface="Arial"/>
              </a:rPr>
              <a:t>i.e. the questions you ask are valuable. The primary mode of asking questions is in slack and / or in the live session</a:t>
            </a:r>
            <a:endParaRPr sz="2400" b="0" i="0" u="none" strike="noStrike" cap="none" dirty="0">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FF"/>
                </a:solidFill>
                <a:latin typeface="Arial"/>
                <a:ea typeface="Arial"/>
                <a:cs typeface="Arial"/>
                <a:sym typeface="Arial"/>
              </a:rPr>
              <a:t>We aim to answer all questions in a week. There is no such thing as a silly </a:t>
            </a:r>
            <a:r>
              <a:rPr lang="en-US" sz="2400" b="0" i="0" u="none" strike="noStrike" cap="none" dirty="0" err="1">
                <a:solidFill>
                  <a:srgbClr val="0000FF"/>
                </a:solidFill>
                <a:latin typeface="Arial"/>
                <a:ea typeface="Arial"/>
                <a:cs typeface="Arial"/>
                <a:sym typeface="Arial"/>
              </a:rPr>
              <a:t>qs</a:t>
            </a:r>
            <a:r>
              <a:rPr lang="en-US" sz="2400" b="0" i="0" u="none" strike="noStrike" cap="none" dirty="0">
                <a:solidFill>
                  <a:srgbClr val="0000FF"/>
                </a:solidFill>
                <a:latin typeface="Arial"/>
                <a:ea typeface="Arial"/>
                <a:cs typeface="Arial"/>
                <a:sym typeface="Arial"/>
              </a:rPr>
              <a:t>. I may nominate someone in class to cross post questions in slack so we can keep track. volunteers welcome for this  </a:t>
            </a:r>
            <a:endParaRPr sz="2400" b="0" i="0" u="none" strike="noStrike" cap="none" dirty="0">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FF"/>
                </a:solidFill>
                <a:latin typeface="Arial"/>
                <a:ea typeface="Arial"/>
                <a:cs typeface="Arial"/>
                <a:sym typeface="Arial"/>
              </a:rPr>
              <a:t>e)  This is part of a social venture and is </a:t>
            </a:r>
            <a:r>
              <a:rPr lang="en-US" sz="2400" b="0" i="0" u="none" strike="noStrike" cap="none" dirty="0">
                <a:solidFill>
                  <a:srgbClr val="FF0000"/>
                </a:solidFill>
                <a:latin typeface="Arial"/>
                <a:ea typeface="Arial"/>
                <a:cs typeface="Arial"/>
                <a:sym typeface="Arial"/>
              </a:rPr>
              <a:t>not associated with any institution / company I am associated with (specifically not associated with Oxford even if 3 or 4 core team are from my Oxford course)</a:t>
            </a:r>
            <a:endParaRPr sz="2400" b="0" i="0" u="none" strike="noStrike" cap="none" dirty="0">
              <a:solidFill>
                <a:srgbClr val="FF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g11367521805_0_261"/>
          <p:cNvSpPr txBox="1"/>
          <p:nvPr/>
        </p:nvSpPr>
        <p:spPr>
          <a:xfrm>
            <a:off x="932180" y="901700"/>
            <a:ext cx="6775500" cy="45252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a:solidFill>
                  <a:srgbClr val="FF0000"/>
                </a:solidFill>
                <a:latin typeface="Verdana"/>
                <a:ea typeface="Verdana"/>
                <a:cs typeface="Verdana"/>
                <a:sym typeface="Verdana"/>
              </a:rPr>
              <a:t>To train </a:t>
            </a:r>
            <a:r>
              <a:rPr lang="en-US" sz="1800">
                <a:solidFill>
                  <a:srgbClr val="0000FF"/>
                </a:solidFill>
                <a:latin typeface="Verdana"/>
                <a:ea typeface="Verdana"/>
                <a:cs typeface="Verdana"/>
                <a:sym typeface="Verdana"/>
              </a:rPr>
              <a:t>a machine learning model is to provide a machine learning algorithm with </a:t>
            </a:r>
            <a:r>
              <a:rPr lang="en-US" sz="1800">
                <a:solidFill>
                  <a:srgbClr val="FF0000"/>
                </a:solidFill>
                <a:latin typeface="Verdana"/>
                <a:ea typeface="Verdana"/>
                <a:cs typeface="Verdana"/>
                <a:sym typeface="Verdana"/>
              </a:rPr>
              <a:t>training data to learn from it.</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machine learning algorithms usually have some other  parameters. i.e.: In Decision Trees, there are parameters like depth, number of nodes, number of leaves… These are called </a:t>
            </a:r>
            <a:r>
              <a:rPr lang="en-US" sz="1800">
                <a:solidFill>
                  <a:srgbClr val="FF0000"/>
                </a:solidFill>
                <a:latin typeface="Verdana"/>
                <a:ea typeface="Verdana"/>
                <a:cs typeface="Verdana"/>
                <a:sym typeface="Verdana"/>
              </a:rPr>
              <a:t>hyperparameters</a:t>
            </a:r>
            <a:r>
              <a:rPr lang="en-US" sz="1800">
                <a:solidFill>
                  <a:srgbClr val="0000FF"/>
                </a:solidFill>
                <a:latin typeface="Verdana"/>
                <a:ea typeface="Verdana"/>
                <a:cs typeface="Verdana"/>
                <a:sym typeface="Verdana"/>
              </a:rPr>
              <a:t>.</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FF0000"/>
                </a:solidFill>
                <a:latin typeface="Verdana"/>
                <a:ea typeface="Verdana"/>
                <a:cs typeface="Verdana"/>
                <a:sym typeface="Verdana"/>
              </a:rPr>
              <a:t>Generalization</a:t>
            </a:r>
            <a:r>
              <a:rPr lang="en-US" sz="1800">
                <a:solidFill>
                  <a:srgbClr val="0000FF"/>
                </a:solidFill>
                <a:latin typeface="Verdana"/>
                <a:ea typeface="Verdana"/>
                <a:cs typeface="Verdana"/>
                <a:sym typeface="Verdana"/>
              </a:rPr>
              <a:t> is the ability of the model to make predictions on new data.</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g11367521805_0_264"/>
          <p:cNvSpPr txBox="1"/>
          <p:nvPr/>
        </p:nvSpPr>
        <p:spPr>
          <a:xfrm>
            <a:off x="812800" y="958850"/>
            <a:ext cx="6775500" cy="3693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An overview of the general process:</a:t>
            </a:r>
            <a:endParaRPr/>
          </a:p>
        </p:txBody>
      </p:sp>
      <p:pic>
        <p:nvPicPr>
          <p:cNvPr id="1102" name="Google Shape;1102;g11367521805_0_264"/>
          <p:cNvPicPr preferRelativeResize="0"/>
          <p:nvPr/>
        </p:nvPicPr>
        <p:blipFill rotWithShape="1">
          <a:blip r:embed="rId3">
            <a:alphaModFix/>
          </a:blip>
          <a:srcRect/>
          <a:stretch/>
        </p:blipFill>
        <p:spPr>
          <a:xfrm>
            <a:off x="812800" y="1645285"/>
            <a:ext cx="6956426" cy="3870960"/>
          </a:xfrm>
          <a:prstGeom prst="rect">
            <a:avLst/>
          </a:prstGeom>
          <a:noFill/>
          <a:ln>
            <a:noFill/>
          </a:ln>
        </p:spPr>
      </p:pic>
      <p:sp>
        <p:nvSpPr>
          <p:cNvPr id="1103" name="Google Shape;1103;g11367521805_0_264"/>
          <p:cNvSpPr txBox="1"/>
          <p:nvPr/>
        </p:nvSpPr>
        <p:spPr>
          <a:xfrm>
            <a:off x="812799" y="5693277"/>
            <a:ext cx="7230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0000"/>
                </a:solidFill>
                <a:latin typeface="Calibri"/>
                <a:ea typeface="Calibri"/>
                <a:cs typeface="Calibri"/>
                <a:sym typeface="Calibri"/>
              </a:rPr>
              <a:t>Image source: https://towardsdatascience.com/machine-learning-introduction-a-comprehensive-guide-af6712cf68a3</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g11367521805_0_267"/>
          <p:cNvSpPr txBox="1"/>
          <p:nvPr/>
        </p:nvSpPr>
        <p:spPr>
          <a:xfrm>
            <a:off x="812800" y="1035050"/>
            <a:ext cx="6775500" cy="3693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A more detailed overview of the general process:</a:t>
            </a:r>
            <a:endParaRPr/>
          </a:p>
        </p:txBody>
      </p:sp>
      <p:sp>
        <p:nvSpPr>
          <p:cNvPr id="1109" name="Google Shape;1109;g11367521805_0_267"/>
          <p:cNvSpPr txBox="1"/>
          <p:nvPr/>
        </p:nvSpPr>
        <p:spPr>
          <a:xfrm>
            <a:off x="812799" y="5769477"/>
            <a:ext cx="7230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0000"/>
                </a:solidFill>
                <a:latin typeface="Calibri"/>
                <a:ea typeface="Calibri"/>
                <a:cs typeface="Calibri"/>
                <a:sym typeface="Calibri"/>
              </a:rPr>
              <a:t>Image source: https://towardsdatascience.com/machine-learning-introduction-a-comprehensive-guide-af6712cf68a3</a:t>
            </a:r>
            <a:endParaRPr/>
          </a:p>
        </p:txBody>
      </p:sp>
      <p:pic>
        <p:nvPicPr>
          <p:cNvPr id="1110" name="Google Shape;1110;g11367521805_0_267" descr="Image for post"/>
          <p:cNvPicPr preferRelativeResize="0"/>
          <p:nvPr/>
        </p:nvPicPr>
        <p:blipFill rotWithShape="1">
          <a:blip r:embed="rId3">
            <a:alphaModFix/>
          </a:blip>
          <a:srcRect/>
          <a:stretch/>
        </p:blipFill>
        <p:spPr>
          <a:xfrm>
            <a:off x="896644" y="1587494"/>
            <a:ext cx="6083009" cy="4036613"/>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g11367521805_0_270"/>
          <p:cNvSpPr/>
          <p:nvPr/>
        </p:nvSpPr>
        <p:spPr>
          <a:xfrm>
            <a:off x="896337" y="2699392"/>
            <a:ext cx="7387800" cy="400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rgbClr val="FF0000"/>
                </a:solidFill>
                <a:latin typeface="Verdana"/>
                <a:ea typeface="Verdana"/>
                <a:cs typeface="Verdana"/>
                <a:sym typeface="Verdana"/>
              </a:rPr>
              <a:t>Deep Learning algorithms</a:t>
            </a:r>
            <a:endParaRPr sz="1600">
              <a:solidFill>
                <a:srgbClr val="0000FF"/>
              </a:solidFill>
              <a:latin typeface="Verdana"/>
              <a:ea typeface="Verdana"/>
              <a:cs typeface="Verdana"/>
              <a:sym typeface="Verdan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g11367521805_0_273"/>
          <p:cNvSpPr txBox="1"/>
          <p:nvPr/>
        </p:nvSpPr>
        <p:spPr>
          <a:xfrm>
            <a:off x="785495" y="814705"/>
            <a:ext cx="6775500" cy="24474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a:solidFill>
                  <a:srgbClr val="C00000"/>
                </a:solidFill>
                <a:latin typeface="Verdana"/>
                <a:ea typeface="Verdana"/>
                <a:cs typeface="Verdana"/>
                <a:sym typeface="Verdana"/>
              </a:rPr>
              <a:t>Artificial Neural Network Algorithms</a:t>
            </a:r>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Artificial Neural Network Algorithms: inspired by the structure and/or </a:t>
            </a:r>
            <a:r>
              <a:rPr lang="en-US" sz="1800">
                <a:solidFill>
                  <a:srgbClr val="FF0000"/>
                </a:solidFill>
                <a:latin typeface="Verdana"/>
                <a:ea typeface="Verdana"/>
                <a:cs typeface="Verdana"/>
                <a:sym typeface="Verdana"/>
              </a:rPr>
              <a:t>function of biological neural networks</a:t>
            </a:r>
            <a:r>
              <a:rPr lang="en-US" sz="1800">
                <a:solidFill>
                  <a:srgbClr val="0000FF"/>
                </a:solidFill>
                <a:latin typeface="Verdana"/>
                <a:ea typeface="Verdana"/>
                <a:cs typeface="Verdana"/>
                <a:sym typeface="Verdana"/>
              </a:rPr>
              <a:t>. Are also the basis of </a:t>
            </a:r>
            <a:r>
              <a:rPr lang="en-US" sz="1800">
                <a:solidFill>
                  <a:srgbClr val="FF0000"/>
                </a:solidFill>
                <a:latin typeface="Verdana"/>
                <a:ea typeface="Verdana"/>
                <a:cs typeface="Verdana"/>
                <a:sym typeface="Verdana"/>
              </a:rPr>
              <a:t>Deep Learning networks</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g11367521805_0_276"/>
          <p:cNvSpPr txBox="1"/>
          <p:nvPr/>
        </p:nvSpPr>
        <p:spPr>
          <a:xfrm>
            <a:off x="785495" y="828040"/>
            <a:ext cx="6775500" cy="7851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a:solidFill>
                  <a:srgbClr val="C00000"/>
                </a:solidFill>
                <a:latin typeface="Verdana"/>
                <a:ea typeface="Verdana"/>
                <a:cs typeface="Verdana"/>
                <a:sym typeface="Verdana"/>
              </a:rPr>
              <a:t>Deep Learning</a:t>
            </a:r>
            <a:endParaRPr/>
          </a:p>
          <a:p>
            <a:pPr marL="0" marR="0" lvl="0" indent="0" algn="just" rtl="0">
              <a:lnSpc>
                <a:spcPct val="150000"/>
              </a:lnSpc>
              <a:spcBef>
                <a:spcPts val="0"/>
              </a:spcBef>
              <a:spcAft>
                <a:spcPts val="0"/>
              </a:spcAft>
              <a:buNone/>
            </a:pPr>
            <a:endParaRPr sz="1800" b="1">
              <a:solidFill>
                <a:srgbClr val="C00000"/>
              </a:solidFill>
              <a:latin typeface="Verdana"/>
              <a:ea typeface="Verdana"/>
              <a:cs typeface="Verdana"/>
              <a:sym typeface="Verdana"/>
            </a:endParaRPr>
          </a:p>
        </p:txBody>
      </p:sp>
      <p:pic>
        <p:nvPicPr>
          <p:cNvPr id="1126" name="Google Shape;1126;g11367521805_0_276"/>
          <p:cNvPicPr preferRelativeResize="0"/>
          <p:nvPr/>
        </p:nvPicPr>
        <p:blipFill rotWithShape="1">
          <a:blip r:embed="rId3">
            <a:alphaModFix/>
          </a:blip>
          <a:srcRect/>
          <a:stretch/>
        </p:blipFill>
        <p:spPr>
          <a:xfrm>
            <a:off x="870585" y="1497965"/>
            <a:ext cx="6899910" cy="3486785"/>
          </a:xfrm>
          <a:prstGeom prst="rect">
            <a:avLst/>
          </a:prstGeom>
          <a:noFill/>
          <a:ln>
            <a:noFill/>
          </a:ln>
        </p:spPr>
      </p:pic>
      <p:sp>
        <p:nvSpPr>
          <p:cNvPr id="1127" name="Google Shape;1127;g11367521805_0_276"/>
          <p:cNvSpPr txBox="1"/>
          <p:nvPr/>
        </p:nvSpPr>
        <p:spPr>
          <a:xfrm>
            <a:off x="785495" y="5521809"/>
            <a:ext cx="73821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0000"/>
                </a:solidFill>
                <a:latin typeface="Calibri"/>
                <a:ea typeface="Calibri"/>
                <a:cs typeface="Calibri"/>
                <a:sym typeface="Calibri"/>
              </a:rPr>
              <a:t>Image source: https://towardsdatascience.com/machine-learning-introduction-a-comprehensive-guide-af6712cf68a3</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pic>
        <p:nvPicPr>
          <p:cNvPr id="1132" name="Google Shape;1132;g11367521805_0_279"/>
          <p:cNvPicPr preferRelativeResize="0"/>
          <p:nvPr/>
        </p:nvPicPr>
        <p:blipFill rotWithShape="1">
          <a:blip r:embed="rId3">
            <a:alphaModFix/>
          </a:blip>
          <a:srcRect/>
          <a:stretch/>
        </p:blipFill>
        <p:spPr>
          <a:xfrm>
            <a:off x="372434" y="891141"/>
            <a:ext cx="8226414" cy="4883059"/>
          </a:xfrm>
          <a:prstGeom prst="rect">
            <a:avLst/>
          </a:prstGeom>
          <a:noFill/>
          <a:ln>
            <a:noFill/>
          </a:ln>
        </p:spPr>
      </p:pic>
      <p:sp>
        <p:nvSpPr>
          <p:cNvPr id="1133" name="Google Shape;1133;g11367521805_0_279"/>
          <p:cNvSpPr/>
          <p:nvPr/>
        </p:nvSpPr>
        <p:spPr>
          <a:xfrm>
            <a:off x="473326" y="5930651"/>
            <a:ext cx="56334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000000"/>
                </a:solidFill>
                <a:latin typeface="Calibri"/>
                <a:ea typeface="Calibri"/>
                <a:cs typeface="Calibri"/>
                <a:sym typeface="Calibri"/>
              </a:rPr>
              <a:t>Image source https://blogs.nvidia.com/blog/2016/08/22/difference-deep-learning-training-inference-ai/</a:t>
            </a:r>
            <a:endParaRPr sz="1000">
              <a:solidFill>
                <a:srgbClr val="000000"/>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g11367521805_0_282"/>
          <p:cNvSpPr txBox="1"/>
          <p:nvPr/>
        </p:nvSpPr>
        <p:spPr>
          <a:xfrm>
            <a:off x="785494" y="793115"/>
            <a:ext cx="7497300" cy="49410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a:solidFill>
                  <a:srgbClr val="C00000"/>
                </a:solidFill>
                <a:latin typeface="Verdana"/>
                <a:ea typeface="Verdana"/>
                <a:cs typeface="Verdana"/>
                <a:sym typeface="Verdana"/>
              </a:rPr>
              <a:t>Autoencoders:</a:t>
            </a:r>
            <a:r>
              <a:rPr lang="en-US" sz="1800">
                <a:solidFill>
                  <a:srgbClr val="0000FF"/>
                </a:solidFill>
                <a:latin typeface="Verdana"/>
                <a:ea typeface="Verdana"/>
                <a:cs typeface="Verdana"/>
                <a:sym typeface="Verdana"/>
              </a:rPr>
              <a:t> </a:t>
            </a:r>
            <a:endParaRPr/>
          </a:p>
          <a:p>
            <a:pPr marL="342900" marR="0" lvl="0" indent="-342900" algn="just" rtl="0">
              <a:lnSpc>
                <a:spcPct val="150000"/>
              </a:lnSpc>
              <a:spcBef>
                <a:spcPts val="0"/>
              </a:spcBef>
              <a:spcAft>
                <a:spcPts val="0"/>
              </a:spcAft>
              <a:buClr>
                <a:srgbClr val="0000FF"/>
              </a:buClr>
              <a:buSzPts val="1800"/>
              <a:buFont typeface="Verdana"/>
              <a:buAutoNum type="arabicParenR"/>
            </a:pPr>
            <a:r>
              <a:rPr lang="en-US" sz="1800">
                <a:solidFill>
                  <a:srgbClr val="0000FF"/>
                </a:solidFill>
                <a:latin typeface="Verdana"/>
                <a:ea typeface="Verdana"/>
                <a:cs typeface="Verdana"/>
                <a:sym typeface="Verdana"/>
              </a:rPr>
              <a:t>Autoencoders take input data</a:t>
            </a:r>
            <a:endParaRPr/>
          </a:p>
          <a:p>
            <a:pPr marL="342900" marR="0" lvl="0" indent="-342900" algn="just" rtl="0">
              <a:lnSpc>
                <a:spcPct val="150000"/>
              </a:lnSpc>
              <a:spcBef>
                <a:spcPts val="0"/>
              </a:spcBef>
              <a:spcAft>
                <a:spcPts val="0"/>
              </a:spcAft>
              <a:buClr>
                <a:srgbClr val="0000FF"/>
              </a:buClr>
              <a:buSzPts val="1800"/>
              <a:buFont typeface="Verdana"/>
              <a:buAutoNum type="arabicParenR"/>
            </a:pPr>
            <a:r>
              <a:rPr lang="en-US" sz="1800">
                <a:solidFill>
                  <a:srgbClr val="0000FF"/>
                </a:solidFill>
                <a:latin typeface="Verdana"/>
                <a:ea typeface="Verdana"/>
                <a:cs typeface="Verdana"/>
                <a:sym typeface="Verdana"/>
              </a:rPr>
              <a:t>compress it then </a:t>
            </a:r>
            <a:endParaRPr/>
          </a:p>
          <a:p>
            <a:pPr marL="342900" marR="0" lvl="0" indent="-342900" algn="just" rtl="0">
              <a:lnSpc>
                <a:spcPct val="150000"/>
              </a:lnSpc>
              <a:spcBef>
                <a:spcPts val="0"/>
              </a:spcBef>
              <a:spcAft>
                <a:spcPts val="0"/>
              </a:spcAft>
              <a:buClr>
                <a:srgbClr val="0000FF"/>
              </a:buClr>
              <a:buSzPts val="1800"/>
              <a:buFont typeface="Verdana"/>
              <a:buAutoNum type="arabicParenR"/>
            </a:pPr>
            <a:r>
              <a:rPr lang="en-US" sz="1800">
                <a:solidFill>
                  <a:srgbClr val="0000FF"/>
                </a:solidFill>
                <a:latin typeface="Verdana"/>
                <a:ea typeface="Verdana"/>
                <a:cs typeface="Verdana"/>
                <a:sym typeface="Verdana"/>
              </a:rPr>
              <a:t>try to recreate the input data from that compressed version</a:t>
            </a:r>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Ex: For a large novel like </a:t>
            </a:r>
            <a:r>
              <a:rPr lang="en-US" sz="1800">
                <a:solidFill>
                  <a:srgbClr val="FF0000"/>
                </a:solidFill>
                <a:latin typeface="Verdana"/>
                <a:ea typeface="Verdana"/>
                <a:cs typeface="Verdana"/>
                <a:sym typeface="Verdana"/>
              </a:rPr>
              <a:t>War and Peace </a:t>
            </a:r>
            <a:r>
              <a:rPr lang="en-US" sz="1800">
                <a:solidFill>
                  <a:srgbClr val="0000FF"/>
                </a:solidFill>
                <a:latin typeface="Verdana"/>
                <a:ea typeface="Verdana"/>
                <a:cs typeface="Verdana"/>
                <a:sym typeface="Verdana"/>
              </a:rPr>
              <a:t>– </a:t>
            </a:r>
            <a:endParaRPr/>
          </a:p>
          <a:p>
            <a:pPr marL="342900" marR="0" lvl="0" indent="-342900" algn="just" rtl="0">
              <a:lnSpc>
                <a:spcPct val="150000"/>
              </a:lnSpc>
              <a:spcBef>
                <a:spcPts val="0"/>
              </a:spcBef>
              <a:spcAft>
                <a:spcPts val="0"/>
              </a:spcAft>
              <a:buClr>
                <a:srgbClr val="0000FF"/>
              </a:buClr>
              <a:buSzPts val="1800"/>
              <a:buFont typeface="Verdana"/>
              <a:buAutoNum type="arabicParenR"/>
            </a:pPr>
            <a:r>
              <a:rPr lang="en-US" sz="1800">
                <a:solidFill>
                  <a:srgbClr val="0000FF"/>
                </a:solidFill>
                <a:latin typeface="Verdana"/>
                <a:ea typeface="Verdana"/>
                <a:cs typeface="Verdana"/>
                <a:sym typeface="Verdana"/>
              </a:rPr>
              <a:t>Read the book</a:t>
            </a:r>
            <a:endParaRPr/>
          </a:p>
          <a:p>
            <a:pPr marL="342900" marR="0" lvl="0" indent="-342900" algn="just" rtl="0">
              <a:lnSpc>
                <a:spcPct val="150000"/>
              </a:lnSpc>
              <a:spcBef>
                <a:spcPts val="0"/>
              </a:spcBef>
              <a:spcAft>
                <a:spcPts val="0"/>
              </a:spcAft>
              <a:buClr>
                <a:srgbClr val="0000FF"/>
              </a:buClr>
              <a:buSzPts val="1800"/>
              <a:buFont typeface="Verdana"/>
              <a:buAutoNum type="arabicParenR"/>
            </a:pPr>
            <a:r>
              <a:rPr lang="en-US" sz="1800">
                <a:solidFill>
                  <a:srgbClr val="0000FF"/>
                </a:solidFill>
                <a:latin typeface="Verdana"/>
                <a:ea typeface="Verdana"/>
                <a:cs typeface="Verdana"/>
                <a:sym typeface="Verdana"/>
              </a:rPr>
              <a:t>Create a summary</a:t>
            </a:r>
            <a:endParaRPr/>
          </a:p>
          <a:p>
            <a:pPr marL="342900" marR="0" lvl="0" indent="-342900" algn="just" rtl="0">
              <a:lnSpc>
                <a:spcPct val="150000"/>
              </a:lnSpc>
              <a:spcBef>
                <a:spcPts val="0"/>
              </a:spcBef>
              <a:spcAft>
                <a:spcPts val="0"/>
              </a:spcAft>
              <a:buClr>
                <a:srgbClr val="0000FF"/>
              </a:buClr>
              <a:buSzPts val="1800"/>
              <a:buFont typeface="Verdana"/>
              <a:buAutoNum type="arabicParenR"/>
            </a:pPr>
            <a:r>
              <a:rPr lang="en-US" sz="1800">
                <a:solidFill>
                  <a:srgbClr val="0000FF"/>
                </a:solidFill>
                <a:latin typeface="Verdana"/>
                <a:ea typeface="Verdana"/>
                <a:cs typeface="Verdana"/>
                <a:sym typeface="Verdana"/>
              </a:rPr>
              <a:t>Then recreate the book based on summary</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If the representation is smaller but still faithful to the original  </a:t>
            </a:r>
            <a:endParaRPr/>
          </a:p>
          <a:p>
            <a:pPr marL="342900" marR="0" lvl="0" indent="-342900" algn="just" rtl="0">
              <a:lnSpc>
                <a:spcPct val="150000"/>
              </a:lnSpc>
              <a:spcBef>
                <a:spcPts val="0"/>
              </a:spcBef>
              <a:spcAft>
                <a:spcPts val="0"/>
              </a:spcAft>
              <a:buClr>
                <a:srgbClr val="0000FF"/>
              </a:buClr>
              <a:buSzPts val="1800"/>
              <a:buFont typeface="Verdana"/>
              <a:buAutoNum type="alphaLcParenR"/>
            </a:pPr>
            <a:r>
              <a:rPr lang="en-US" sz="1800">
                <a:solidFill>
                  <a:srgbClr val="0000FF"/>
                </a:solidFill>
                <a:latin typeface="Verdana"/>
                <a:ea typeface="Verdana"/>
                <a:cs typeface="Verdana"/>
                <a:sym typeface="Verdana"/>
              </a:rPr>
              <a:t>you get a </a:t>
            </a:r>
            <a:r>
              <a:rPr lang="en-US" sz="1800">
                <a:solidFill>
                  <a:srgbClr val="FF0000"/>
                </a:solidFill>
                <a:latin typeface="Verdana"/>
                <a:ea typeface="Verdana"/>
                <a:cs typeface="Verdana"/>
                <a:sym typeface="Verdana"/>
              </a:rPr>
              <a:t>compressed version</a:t>
            </a:r>
            <a:r>
              <a:rPr lang="en-US" sz="1800">
                <a:solidFill>
                  <a:srgbClr val="0000FF"/>
                </a:solidFill>
                <a:latin typeface="Verdana"/>
                <a:ea typeface="Verdana"/>
                <a:cs typeface="Verdana"/>
                <a:sym typeface="Verdana"/>
              </a:rPr>
              <a:t> of the data. </a:t>
            </a:r>
            <a:endParaRPr/>
          </a:p>
          <a:p>
            <a:pPr marL="342900" marR="0" lvl="0" indent="-342900" algn="just" rtl="0">
              <a:lnSpc>
                <a:spcPct val="150000"/>
              </a:lnSpc>
              <a:spcBef>
                <a:spcPts val="0"/>
              </a:spcBef>
              <a:spcAft>
                <a:spcPts val="0"/>
              </a:spcAft>
              <a:buClr>
                <a:srgbClr val="0000FF"/>
              </a:buClr>
              <a:buSzPts val="1800"/>
              <a:buFont typeface="Verdana"/>
              <a:buAutoNum type="alphaLcParenR"/>
            </a:pPr>
            <a:r>
              <a:rPr lang="en-US" sz="1800">
                <a:solidFill>
                  <a:srgbClr val="0000FF"/>
                </a:solidFill>
                <a:latin typeface="Verdana"/>
                <a:ea typeface="Verdana"/>
                <a:cs typeface="Verdana"/>
                <a:sym typeface="Verdana"/>
              </a:rPr>
              <a:t>You can also </a:t>
            </a:r>
            <a:r>
              <a:rPr lang="en-US" sz="1800">
                <a:solidFill>
                  <a:srgbClr val="FF0000"/>
                </a:solidFill>
                <a:latin typeface="Verdana"/>
                <a:ea typeface="Verdana"/>
                <a:cs typeface="Verdana"/>
                <a:sym typeface="Verdana"/>
              </a:rPr>
              <a:t>remove noise </a:t>
            </a:r>
            <a:r>
              <a:rPr lang="en-US" sz="1800">
                <a:solidFill>
                  <a:srgbClr val="0000FF"/>
                </a:solidFill>
                <a:latin typeface="Verdana"/>
                <a:ea typeface="Verdana"/>
                <a:cs typeface="Verdana"/>
                <a:sym typeface="Verdana"/>
              </a:rPr>
              <a:t>from the data.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g11367521805_0_285"/>
          <p:cNvSpPr/>
          <p:nvPr/>
        </p:nvSpPr>
        <p:spPr>
          <a:xfrm>
            <a:off x="896337" y="2699392"/>
            <a:ext cx="7387800" cy="400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rgbClr val="FF0000"/>
                </a:solidFill>
                <a:latin typeface="Verdana"/>
                <a:ea typeface="Verdana"/>
                <a:cs typeface="Verdana"/>
                <a:sym typeface="Verdana"/>
              </a:rPr>
              <a:t>Deep Learning</a:t>
            </a:r>
            <a:endParaRPr sz="1600">
              <a:solidFill>
                <a:srgbClr val="0000FF"/>
              </a:solidFill>
              <a:latin typeface="Verdana"/>
              <a:ea typeface="Verdana"/>
              <a:cs typeface="Verdana"/>
              <a:sym typeface="Verdana"/>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pic>
        <p:nvPicPr>
          <p:cNvPr id="1148" name="Google Shape;1148;g11367521805_0_288" descr="https://sp.yimg.com/ib/th?id=JN.GaDhFZRxnhuo9oNX1a51uw&amp;pid=15.1&amp;P=0"/>
          <p:cNvPicPr preferRelativeResize="0"/>
          <p:nvPr/>
        </p:nvPicPr>
        <p:blipFill rotWithShape="1">
          <a:blip r:embed="rId3">
            <a:alphaModFix/>
          </a:blip>
          <a:srcRect/>
          <a:stretch/>
        </p:blipFill>
        <p:spPr>
          <a:xfrm>
            <a:off x="1432753" y="1148329"/>
            <a:ext cx="5998818" cy="3824407"/>
          </a:xfrm>
          <a:prstGeom prst="rect">
            <a:avLst/>
          </a:prstGeom>
          <a:noFill/>
          <a:ln>
            <a:noFill/>
          </a:ln>
        </p:spPr>
      </p:pic>
      <p:sp>
        <p:nvSpPr>
          <p:cNvPr id="1149" name="Google Shape;1149;g11367521805_0_288"/>
          <p:cNvSpPr/>
          <p:nvPr/>
        </p:nvSpPr>
        <p:spPr>
          <a:xfrm>
            <a:off x="692607" y="5117306"/>
            <a:ext cx="7569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0000FF"/>
                </a:solidFill>
                <a:latin typeface="Verdana"/>
                <a:ea typeface="Verdana"/>
                <a:cs typeface="Verdana"/>
                <a:sym typeface="Verdana"/>
              </a:rPr>
              <a:t>What is the best way to train ‘Big Data’ algorithms?</a:t>
            </a:r>
            <a:endParaRPr/>
          </a:p>
          <a:p>
            <a:pPr marL="0" marR="0" lvl="0" indent="0" algn="l" rtl="0">
              <a:spcBef>
                <a:spcPts val="0"/>
              </a:spcBef>
              <a:spcAft>
                <a:spcPts val="0"/>
              </a:spcAft>
              <a:buNone/>
            </a:pPr>
            <a:r>
              <a:rPr lang="en-US" sz="1600">
                <a:solidFill>
                  <a:srgbClr val="0000FF"/>
                </a:solidFill>
                <a:latin typeface="Verdana"/>
                <a:ea typeface="Verdana"/>
                <a:cs typeface="Verdana"/>
                <a:sym typeface="Verdana"/>
              </a:rPr>
              <a:t>Training machines is a ‘hard’ problem .. </a:t>
            </a:r>
            <a:endParaRPr/>
          </a:p>
        </p:txBody>
      </p:sp>
      <p:sp>
        <p:nvSpPr>
          <p:cNvPr id="1150" name="Google Shape;1150;g11367521805_0_288"/>
          <p:cNvSpPr/>
          <p:nvPr/>
        </p:nvSpPr>
        <p:spPr>
          <a:xfrm>
            <a:off x="519457" y="5117306"/>
            <a:ext cx="7915200" cy="729300"/>
          </a:xfrm>
          <a:prstGeom prst="rect">
            <a:avLst/>
          </a:prstGeom>
          <a:noFill/>
          <a:ln w="25400" cap="flat" cmpd="sng">
            <a:solidFill>
              <a:srgbClr val="00F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00">
              <a:solidFill>
                <a:srgbClr val="000000"/>
              </a:solidFill>
              <a:latin typeface="Verdana"/>
              <a:ea typeface="Verdana"/>
              <a:cs typeface="Verdana"/>
              <a:sym typeface="Verdana"/>
            </a:endParaRPr>
          </a:p>
        </p:txBody>
      </p:sp>
    </p:spTree>
  </p:cSld>
  <p:clrMapOvr>
    <a:masterClrMapping/>
  </p:clrMapOvr>
</p:sld>
</file>

<file path=ppt/theme/theme1.xml><?xml version="1.0" encoding="utf-8"?>
<a:theme xmlns:a="http://schemas.openxmlformats.org/drawingml/2006/main" name="1_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TotalTime>
  <Words>4622</Words>
  <Application>Microsoft Office PowerPoint</Application>
  <PresentationFormat>On-screen Show (4:3)</PresentationFormat>
  <Paragraphs>480</Paragraphs>
  <Slides>130</Slides>
  <Notes>130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130</vt:i4>
      </vt:variant>
    </vt:vector>
  </HeadingPairs>
  <TitlesOfParts>
    <vt:vector size="136" baseType="lpstr">
      <vt:lpstr>Arial</vt:lpstr>
      <vt:lpstr>Calibri</vt:lpstr>
      <vt:lpstr>Noto Sans Symbols</vt:lpstr>
      <vt:lpstr>Times New Roman</vt:lpstr>
      <vt:lpstr>Verdana</vt:lpstr>
      <vt:lpstr>1_Office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Sknow</dc:creator>
  <cp:lastModifiedBy>Ajit Jaokar</cp:lastModifiedBy>
  <cp:revision>4</cp:revision>
  <dcterms:created xsi:type="dcterms:W3CDTF">2001-04-20T21:34:00Z</dcterms:created>
  <dcterms:modified xsi:type="dcterms:W3CDTF">2022-02-13T13:40:59Z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1033-11.2.0.9107</vt:lpwstr>
  </property>
</Properties>
</file>